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Poppins Bold" charset="1" panose="00000800000000000000"/>
      <p:regular r:id="rId21"/>
    </p:embeddedFont>
    <p:embeddedFont>
      <p:font typeface="Poppins" charset="1" panose="00000500000000000000"/>
      <p:regular r:id="rId22"/>
    </p:embeddedFont>
    <p:embeddedFont>
      <p:font typeface="Lato" charset="1" panose="020F0502020204030203"/>
      <p:regular r:id="rId23"/>
    </p:embeddedFont>
    <p:embeddedFont>
      <p:font typeface="Lato Bold" charset="1" panose="020F0502020204030203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embeddings/oleObject1.bin" Type="http://schemas.openxmlformats.org/officeDocument/2006/relationships/oleObjec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77963" y="136923"/>
            <a:ext cx="12112509" cy="8707633"/>
          </a:xfrm>
          <a:custGeom>
            <a:avLst/>
            <a:gdLst/>
            <a:ahLst/>
            <a:cxnLst/>
            <a:rect r="r" b="b" t="t" l="l"/>
            <a:pathLst>
              <a:path h="8707633" w="12112509">
                <a:moveTo>
                  <a:pt x="0" y="0"/>
                </a:moveTo>
                <a:lnTo>
                  <a:pt x="12112510" y="0"/>
                </a:lnTo>
                <a:lnTo>
                  <a:pt x="12112510" y="8707633"/>
                </a:lnTo>
                <a:lnTo>
                  <a:pt x="0" y="870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1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3654" y="1949018"/>
            <a:ext cx="11908227" cy="4368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22"/>
              </a:lnSpc>
            </a:pPr>
            <a:r>
              <a:rPr lang="en-US" sz="7656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GEOSPATIAL </a:t>
            </a:r>
            <a:r>
              <a:rPr lang="en-US" sz="7656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&amp;</a:t>
            </a:r>
            <a:r>
              <a:rPr lang="en-US" sz="7656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  <a:p>
            <a:pPr algn="l">
              <a:lnSpc>
                <a:spcPts val="8422"/>
              </a:lnSpc>
            </a:pPr>
            <a:r>
              <a:rPr lang="en-US" sz="7656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TEMPORAL ANALYSIS OF </a:t>
            </a:r>
            <a:r>
              <a:rPr lang="en-US" sz="7656" b="true">
                <a:solidFill>
                  <a:srgbClr val="EDC25E"/>
                </a:solidFill>
                <a:latin typeface="Poppins Bold"/>
                <a:ea typeface="Poppins Bold"/>
                <a:cs typeface="Poppins Bold"/>
                <a:sym typeface="Poppins Bold"/>
              </a:rPr>
              <a:t>NUFORC UFO</a:t>
            </a:r>
            <a:r>
              <a:rPr lang="en-US" sz="7656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 SIGHTING DATA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1053041">
            <a:off x="3141653" y="4490740"/>
            <a:ext cx="2736311" cy="2736311"/>
          </a:xfrm>
          <a:custGeom>
            <a:avLst/>
            <a:gdLst/>
            <a:ahLst/>
            <a:cxnLst/>
            <a:rect r="r" b="b" t="t" l="l"/>
            <a:pathLst>
              <a:path h="2736311" w="2736311">
                <a:moveTo>
                  <a:pt x="0" y="0"/>
                </a:moveTo>
                <a:lnTo>
                  <a:pt x="2736310" y="0"/>
                </a:lnTo>
                <a:lnTo>
                  <a:pt x="2736310" y="2736310"/>
                </a:lnTo>
                <a:lnTo>
                  <a:pt x="0" y="27363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43456" y="6874771"/>
            <a:ext cx="5784312" cy="112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PROJECT MENTOR: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E5E1DA"/>
                </a:solidFill>
                <a:latin typeface="Poppins Bold"/>
                <a:ea typeface="Poppins Bold"/>
                <a:cs typeface="Poppins Bold"/>
                <a:sym typeface="Poppins Bold"/>
              </a:rPr>
              <a:t>DR. ARNAB CHAKRABORTY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52981" y="8243734"/>
            <a:ext cx="16835681" cy="1690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TEAM MEMBERS:</a:t>
            </a:r>
          </a:p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E5E1DA"/>
                </a:solidFill>
                <a:latin typeface="Poppins Bold"/>
                <a:ea typeface="Poppins Bold"/>
                <a:cs typeface="Poppins Bold"/>
                <a:sym typeface="Poppins Bold"/>
              </a:rPr>
              <a:t>Avinaba Roy </a:t>
            </a:r>
            <a:r>
              <a:rPr lang="en-US" sz="32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|</a:t>
            </a:r>
            <a:r>
              <a:rPr lang="en-US" sz="3200" b="true">
                <a:solidFill>
                  <a:srgbClr val="E5E1DA"/>
                </a:solidFill>
                <a:latin typeface="Poppins Bold"/>
                <a:ea typeface="Poppins Bold"/>
                <a:cs typeface="Poppins Bold"/>
                <a:sym typeface="Poppins Bold"/>
              </a:rPr>
              <a:t> Chetona Roy </a:t>
            </a:r>
            <a:r>
              <a:rPr lang="en-US" sz="32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-US" sz="3200" b="true">
                <a:solidFill>
                  <a:srgbClr val="E5E1DA"/>
                </a:solidFill>
                <a:latin typeface="Poppins Bold"/>
                <a:ea typeface="Poppins Bold"/>
                <a:cs typeface="Poppins Bold"/>
                <a:sym typeface="Poppins Bold"/>
              </a:rPr>
              <a:t>Devdeep Hazra </a:t>
            </a:r>
            <a:r>
              <a:rPr lang="en-US" sz="32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-US" sz="3200" b="true">
                <a:solidFill>
                  <a:srgbClr val="E5E1DA"/>
                </a:solidFill>
                <a:latin typeface="Poppins Bold"/>
                <a:ea typeface="Poppins Bold"/>
                <a:cs typeface="Poppins Bold"/>
                <a:sym typeface="Poppins Bold"/>
              </a:rPr>
              <a:t>Diya Hazra </a:t>
            </a:r>
            <a:r>
              <a:rPr lang="en-US" sz="32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-US" sz="3200" b="true">
                <a:solidFill>
                  <a:srgbClr val="E5E1DA"/>
                </a:solidFill>
                <a:latin typeface="Poppins Bold"/>
                <a:ea typeface="Poppins Bold"/>
                <a:cs typeface="Poppins Bold"/>
                <a:sym typeface="Poppins Bold"/>
              </a:rPr>
              <a:t>Somnath Chakraborty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</a:p>
        </p:txBody>
      </p:sp>
      <p:sp>
        <p:nvSpPr>
          <p:cNvPr name="AutoShape 7" id="7"/>
          <p:cNvSpPr/>
          <p:nvPr/>
        </p:nvSpPr>
        <p:spPr>
          <a:xfrm flipV="true">
            <a:off x="3842400" y="6080396"/>
            <a:ext cx="366233" cy="39853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4274296" y="6174183"/>
            <a:ext cx="154978" cy="45633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H="true" flipV="true">
            <a:off x="4645845" y="6247488"/>
            <a:ext cx="66675" cy="48193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6626729">
            <a:off x="-8130685" y="1817905"/>
            <a:ext cx="12221289" cy="8822969"/>
          </a:xfrm>
          <a:custGeom>
            <a:avLst/>
            <a:gdLst/>
            <a:ahLst/>
            <a:cxnLst/>
            <a:rect r="r" b="b" t="t" l="l"/>
            <a:pathLst>
              <a:path h="8822969" w="12221289">
                <a:moveTo>
                  <a:pt x="12221289" y="0"/>
                </a:moveTo>
                <a:lnTo>
                  <a:pt x="0" y="0"/>
                </a:lnTo>
                <a:lnTo>
                  <a:pt x="0" y="8822968"/>
                </a:lnTo>
                <a:lnTo>
                  <a:pt x="12221289" y="8822968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34525" y="1148731"/>
            <a:ext cx="15722843" cy="8681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9"/>
              </a:lnSpc>
            </a:pPr>
          </a:p>
          <a:p>
            <a:pPr algn="l">
              <a:lnSpc>
                <a:spcPts val="2739"/>
              </a:lnSpc>
            </a:pPr>
            <a:r>
              <a:rPr lang="en-US" sz="1956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Objective</a:t>
            </a:r>
          </a:p>
          <a:p>
            <a:pPr algn="l">
              <a:lnSpc>
                <a:spcPts val="2739"/>
              </a:lnSpc>
            </a:pPr>
          </a:p>
          <a:p>
            <a:pPr algn="l" marL="422497" indent="-211249" lvl="1">
              <a:lnSpc>
                <a:spcPts val="2739"/>
              </a:lnSpc>
              <a:buFont typeface="Arial"/>
              <a:buChar char="•"/>
            </a:pPr>
            <a:r>
              <a:rPr lang="en-US" sz="1956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The goal was to extract meaningful patterns from the text comments in each UFO sighting report using TF-IDF (Term Frequency-Inverse Document Frequency).</a:t>
            </a:r>
          </a:p>
          <a:p>
            <a:pPr algn="l">
              <a:lnSpc>
                <a:spcPts val="2739"/>
              </a:lnSpc>
            </a:pPr>
          </a:p>
          <a:p>
            <a:pPr algn="l">
              <a:lnSpc>
                <a:spcPts val="2739"/>
              </a:lnSpc>
            </a:pPr>
            <a:r>
              <a:rPr lang="en-US" sz="1956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Methodology</a:t>
            </a:r>
          </a:p>
          <a:p>
            <a:pPr algn="l">
              <a:lnSpc>
                <a:spcPts val="2739"/>
              </a:lnSpc>
            </a:pPr>
          </a:p>
          <a:p>
            <a:pPr algn="l" marL="422497" indent="-211249" lvl="1">
              <a:lnSpc>
                <a:spcPts val="2739"/>
              </a:lnSpc>
              <a:buFont typeface="Arial"/>
              <a:buChar char="•"/>
            </a:pPr>
            <a:r>
              <a:rPr lang="en-US" sz="1956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Preprocessing: The raw text comments were cleaned by converting them to lowercase and removing common "stop words."</a:t>
            </a:r>
          </a:p>
          <a:p>
            <a:pPr algn="l" marL="422497" indent="-211249" lvl="1">
              <a:lnSpc>
                <a:spcPts val="2739"/>
              </a:lnSpc>
              <a:buFont typeface="Arial"/>
              <a:buChar char="•"/>
            </a:pPr>
            <a:r>
              <a:rPr lang="en-US" sz="1956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TF-I</a:t>
            </a:r>
            <a:r>
              <a:rPr lang="en-US" sz="1956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DF Vectorization: We applied this technique to identify and score the most important and unique words or phrases.</a:t>
            </a:r>
          </a:p>
          <a:p>
            <a:pPr algn="l" marL="422497" indent="-211249" lvl="1">
              <a:lnSpc>
                <a:spcPts val="2739"/>
              </a:lnSpc>
              <a:buFont typeface="Arial"/>
              <a:buChar char="•"/>
            </a:pPr>
            <a:r>
              <a:rPr lang="en-US" sz="1956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Analysis: We examined both unigrams (single words) and bigrams (word pairs) to capture descriptive language.</a:t>
            </a:r>
          </a:p>
          <a:p>
            <a:pPr algn="l">
              <a:lnSpc>
                <a:spcPts val="2739"/>
              </a:lnSpc>
            </a:pPr>
          </a:p>
          <a:p>
            <a:pPr algn="l">
              <a:lnSpc>
                <a:spcPts val="2739"/>
              </a:lnSpc>
            </a:pPr>
            <a:r>
              <a:rPr lang="en-US" sz="1956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Key</a:t>
            </a:r>
            <a:r>
              <a:rPr lang="en-US" sz="1956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Findings</a:t>
            </a:r>
          </a:p>
          <a:p>
            <a:pPr algn="l">
              <a:lnSpc>
                <a:spcPts val="2739"/>
              </a:lnSpc>
            </a:pPr>
          </a:p>
          <a:p>
            <a:pPr algn="l" marL="422497" indent="-211249" lvl="1">
              <a:lnSpc>
                <a:spcPts val="2739"/>
              </a:lnSpc>
              <a:buFont typeface="Arial"/>
              <a:buChar char="•"/>
            </a:pPr>
            <a:r>
              <a:rPr lang="en-US" sz="1956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Th</a:t>
            </a:r>
            <a:r>
              <a:rPr lang="en-US" sz="1956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 analysis revealed common phrases used by witnesses, such as:</a:t>
            </a:r>
          </a:p>
          <a:p>
            <a:pPr algn="l" marL="844995" indent="-281665" lvl="2">
              <a:lnSpc>
                <a:spcPts val="2739"/>
              </a:lnSpc>
              <a:buFont typeface="Arial"/>
              <a:buChar char="⚬"/>
            </a:pPr>
            <a:r>
              <a:rPr lang="en-US" sz="1956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'bright light'</a:t>
            </a:r>
          </a:p>
          <a:p>
            <a:pPr algn="l" marL="844995" indent="-281665" lvl="2">
              <a:lnSpc>
                <a:spcPts val="2739"/>
              </a:lnSpc>
              <a:buFont typeface="Arial"/>
              <a:buChar char="⚬"/>
            </a:pPr>
            <a:r>
              <a:rPr lang="en-US" sz="1956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'disk shaped'</a:t>
            </a:r>
          </a:p>
          <a:p>
            <a:pPr algn="l" marL="844995" indent="-281665" lvl="2">
              <a:lnSpc>
                <a:spcPts val="2739"/>
              </a:lnSpc>
              <a:buFont typeface="Arial"/>
              <a:buChar char="⚬"/>
            </a:pPr>
            <a:r>
              <a:rPr lang="en-US" sz="1956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'fast moving'</a:t>
            </a:r>
          </a:p>
          <a:p>
            <a:pPr algn="l" marL="844995" indent="-281665" lvl="2">
              <a:lnSpc>
                <a:spcPts val="2739"/>
              </a:lnSpc>
              <a:buFont typeface="Arial"/>
              <a:buChar char="⚬"/>
            </a:pPr>
            <a:r>
              <a:rPr lang="en-US" sz="1956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'strange sound'</a:t>
            </a:r>
          </a:p>
          <a:p>
            <a:pPr algn="l">
              <a:lnSpc>
                <a:spcPts val="2739"/>
              </a:lnSpc>
            </a:pPr>
          </a:p>
          <a:p>
            <a:pPr algn="l">
              <a:lnSpc>
                <a:spcPts val="2739"/>
              </a:lnSpc>
            </a:pPr>
            <a:r>
              <a:rPr lang="en-US" sz="1956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r>
              <a:rPr lang="en-US" sz="1956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hallenges</a:t>
            </a:r>
          </a:p>
          <a:p>
            <a:pPr algn="l">
              <a:lnSpc>
                <a:spcPts val="2739"/>
              </a:lnSpc>
            </a:pPr>
          </a:p>
          <a:p>
            <a:pPr algn="l" marL="422497" indent="-211249" lvl="1">
              <a:lnSpc>
                <a:spcPts val="2739"/>
              </a:lnSpc>
              <a:buFont typeface="Arial"/>
              <a:buChar char="•"/>
            </a:pPr>
            <a:r>
              <a:rPr lang="en-US" sz="1956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Data Quality: A significant number of comments were either too short or completely empty.</a:t>
            </a:r>
          </a:p>
          <a:p>
            <a:pPr algn="l" marL="422497" indent="-211249" lvl="1">
              <a:lnSpc>
                <a:spcPts val="2739"/>
              </a:lnSpc>
              <a:buFont typeface="Arial"/>
              <a:buChar char="•"/>
            </a:pPr>
            <a:r>
              <a:rPr lang="en-US" sz="1956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Spelling Errors: Typos and misspellings in the free-text comments reduced the accuracy of our analysis.</a:t>
            </a:r>
          </a:p>
          <a:p>
            <a:pPr algn="l" marL="422497" indent="-211249" lvl="1">
              <a:lnSpc>
                <a:spcPts val="2739"/>
              </a:lnSpc>
              <a:buFont typeface="Arial"/>
              <a:buChar char="•"/>
            </a:pPr>
            <a:r>
              <a:rPr lang="en-US" sz="1956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Fi</a:t>
            </a:r>
            <a:r>
              <a:rPr lang="en-US" sz="1956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ltering: Despit</a:t>
            </a:r>
            <a:r>
              <a:rPr lang="en-US" sz="1956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 preprocessing,</a:t>
            </a:r>
            <a:r>
              <a:rPr lang="en-US" sz="1956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very common but unhelpful words like "looked" or "thing" were still present in the results.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616688" y="199406"/>
            <a:ext cx="2841327" cy="98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TF-IDF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6626729">
            <a:off x="-8130685" y="1817905"/>
            <a:ext cx="12221289" cy="8822969"/>
          </a:xfrm>
          <a:custGeom>
            <a:avLst/>
            <a:gdLst/>
            <a:ahLst/>
            <a:cxnLst/>
            <a:rect r="r" b="b" t="t" l="l"/>
            <a:pathLst>
              <a:path h="8822969" w="12221289">
                <a:moveTo>
                  <a:pt x="12221289" y="0"/>
                </a:moveTo>
                <a:lnTo>
                  <a:pt x="0" y="0"/>
                </a:lnTo>
                <a:lnTo>
                  <a:pt x="0" y="8822968"/>
                </a:lnTo>
                <a:lnTo>
                  <a:pt x="12221289" y="8822968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34525" y="1420374"/>
            <a:ext cx="15462753" cy="847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6"/>
              </a:lnSpc>
            </a:pPr>
            <a:r>
              <a:rPr lang="en-US" sz="2076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Objective</a:t>
            </a:r>
          </a:p>
          <a:p>
            <a:pPr algn="l">
              <a:lnSpc>
                <a:spcPts val="2906"/>
              </a:lnSpc>
            </a:pPr>
          </a:p>
          <a:p>
            <a:pPr algn="l" marL="448236" indent="-224118" lvl="1">
              <a:lnSpc>
                <a:spcPts val="2906"/>
              </a:lnSpc>
              <a:buFont typeface="Arial"/>
              <a:buChar char="•"/>
            </a:pPr>
            <a:r>
              <a:rPr lang="en-US" sz="2076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The goal was to build a machine learning model to predict the shape of a UFO based on the sighting's characteristics.</a:t>
            </a:r>
          </a:p>
          <a:p>
            <a:pPr algn="l">
              <a:lnSpc>
                <a:spcPts val="2906"/>
              </a:lnSpc>
            </a:pPr>
          </a:p>
          <a:p>
            <a:pPr algn="l">
              <a:lnSpc>
                <a:spcPts val="2906"/>
              </a:lnSpc>
            </a:pPr>
            <a:r>
              <a:rPr lang="en-US" sz="2076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Methodology</a:t>
            </a:r>
          </a:p>
          <a:p>
            <a:pPr algn="l">
              <a:lnSpc>
                <a:spcPts val="2906"/>
              </a:lnSpc>
            </a:pPr>
          </a:p>
          <a:p>
            <a:pPr algn="l" marL="448236" indent="-224118" lvl="1">
              <a:lnSpc>
                <a:spcPts val="2906"/>
              </a:lnSpc>
              <a:buFont typeface="Arial"/>
              <a:buChar char="•"/>
            </a:pPr>
            <a:r>
              <a:rPr lang="en-US" sz="2076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-US" sz="2076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odel: We used a Random Forest Classifier for this task.</a:t>
            </a:r>
          </a:p>
          <a:p>
            <a:pPr algn="l" marL="448236" indent="-224118" lvl="1">
              <a:lnSpc>
                <a:spcPts val="2906"/>
              </a:lnSpc>
              <a:buFont typeface="Arial"/>
              <a:buChar char="•"/>
            </a:pPr>
            <a:r>
              <a:rPr lang="en-US" sz="2076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Input </a:t>
            </a:r>
            <a:r>
              <a:rPr lang="en-US" sz="2076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Features: The model was trained on a variety of features, including:</a:t>
            </a:r>
          </a:p>
          <a:p>
            <a:pPr algn="l" marL="896471" indent="-298824" lvl="2">
              <a:lnSpc>
                <a:spcPts val="2906"/>
              </a:lnSpc>
              <a:buFont typeface="Arial"/>
              <a:buChar char="⚬"/>
            </a:pPr>
            <a:r>
              <a:rPr lang="en-US" sz="2076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latitude &amp; longitude</a:t>
            </a:r>
          </a:p>
          <a:p>
            <a:pPr algn="l" marL="896471" indent="-298824" lvl="2">
              <a:lnSpc>
                <a:spcPts val="2906"/>
              </a:lnSpc>
              <a:buFont typeface="Arial"/>
              <a:buChar char="⚬"/>
            </a:pPr>
            <a:r>
              <a:rPr lang="en-US" sz="2076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year, month, hour</a:t>
            </a:r>
          </a:p>
          <a:p>
            <a:pPr algn="l" marL="896471" indent="-298824" lvl="2">
              <a:lnSpc>
                <a:spcPts val="2906"/>
              </a:lnSpc>
              <a:buFont typeface="Arial"/>
              <a:buChar char="⚬"/>
            </a:pPr>
            <a:r>
              <a:rPr lang="en-US" sz="2076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duration</a:t>
            </a:r>
          </a:p>
          <a:p>
            <a:pPr algn="l" marL="896471" indent="-298824" lvl="2">
              <a:lnSpc>
                <a:spcPts val="2906"/>
              </a:lnSpc>
              <a:buFont typeface="Arial"/>
              <a:buChar char="⚬"/>
            </a:pPr>
            <a:r>
              <a:rPr lang="en-US" sz="2076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night flag (is it dark outside?)</a:t>
            </a:r>
          </a:p>
          <a:p>
            <a:pPr algn="l" marL="896471" indent="-298824" lvl="2">
              <a:lnSpc>
                <a:spcPts val="2906"/>
              </a:lnSpc>
              <a:buFont typeface="Arial"/>
              <a:buChar char="⚬"/>
            </a:pPr>
            <a:r>
              <a:rPr lang="en-US" sz="2076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shape complexity</a:t>
            </a:r>
          </a:p>
          <a:p>
            <a:pPr algn="l" marL="448236" indent="-224118" lvl="1">
              <a:lnSpc>
                <a:spcPts val="2906"/>
              </a:lnSpc>
              <a:buFont typeface="Arial"/>
              <a:buChar char="•"/>
            </a:pPr>
            <a:r>
              <a:rPr lang="en-US" sz="2076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Pred</a:t>
            </a:r>
            <a:r>
              <a:rPr lang="en-US" sz="2076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iction: </a:t>
            </a:r>
            <a:r>
              <a:rPr lang="en-US" sz="2076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Th</a:t>
            </a:r>
            <a:r>
              <a:rPr lang="en-US" sz="2076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 model was able to predict common shapes like 'circle', 'light', 'disk', and 'triangle'. We achieved good accuracy for these frequent shapes.</a:t>
            </a:r>
          </a:p>
          <a:p>
            <a:pPr algn="l">
              <a:lnSpc>
                <a:spcPts val="2906"/>
              </a:lnSpc>
            </a:pPr>
          </a:p>
          <a:p>
            <a:pPr algn="l">
              <a:lnSpc>
                <a:spcPts val="2906"/>
              </a:lnSpc>
            </a:pPr>
            <a:r>
              <a:rPr lang="en-US" sz="2076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r>
              <a:rPr lang="en-US" sz="2076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hallenges</a:t>
            </a:r>
          </a:p>
          <a:p>
            <a:pPr algn="l">
              <a:lnSpc>
                <a:spcPts val="2906"/>
              </a:lnSpc>
            </a:pPr>
          </a:p>
          <a:p>
            <a:pPr algn="l" marL="448236" indent="-224118" lvl="1">
              <a:lnSpc>
                <a:spcPts val="2906"/>
              </a:lnSpc>
              <a:buFont typeface="Arial"/>
              <a:buChar char="•"/>
            </a:pPr>
            <a:r>
              <a:rPr lang="en-US" sz="2076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Dataset Imbalance: The most significant challenge was that the dataset was heavily skewed. A large majority of reports simply described a 'light', making it difficult to predict other shapes.</a:t>
            </a:r>
          </a:p>
          <a:p>
            <a:pPr algn="l" marL="448236" indent="-224118" lvl="1">
              <a:lnSpc>
                <a:spcPts val="2906"/>
              </a:lnSpc>
              <a:buFont typeface="Arial"/>
              <a:buChar char="•"/>
            </a:pPr>
            <a:r>
              <a:rPr lang="en-US" sz="2076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Insufficient Data: Rare shapes like 'chevron' or 'cigar' had too few samples, which made accurate prediction nearly imposs</a:t>
            </a:r>
            <a:r>
              <a:rPr lang="en-US" sz="2076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ib</a:t>
            </a:r>
            <a:r>
              <a:rPr lang="en-US" sz="2076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le.</a:t>
            </a:r>
          </a:p>
          <a:p>
            <a:pPr algn="l" marL="448236" indent="-224118" lvl="1">
              <a:lnSpc>
                <a:spcPts val="2906"/>
              </a:lnSpc>
              <a:buFont typeface="Arial"/>
              <a:buChar char="•"/>
            </a:pPr>
            <a:r>
              <a:rPr lang="en-US" sz="2076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Overfitting: We had to carefully tun</a:t>
            </a:r>
            <a:r>
              <a:rPr lang="en-US" sz="2076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 the model to</a:t>
            </a:r>
            <a:r>
              <a:rPr lang="en-US" sz="2076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prevent it from simply memorizing the training data instead of learning general patterns.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036532" y="267906"/>
            <a:ext cx="7841807" cy="98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SHAPE PREDICTION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181579">
            <a:off x="14363714" y="2763812"/>
            <a:ext cx="6666005" cy="7171094"/>
          </a:xfrm>
          <a:custGeom>
            <a:avLst/>
            <a:gdLst/>
            <a:ahLst/>
            <a:cxnLst/>
            <a:rect r="r" b="b" t="t" l="l"/>
            <a:pathLst>
              <a:path h="7171094" w="6666005">
                <a:moveTo>
                  <a:pt x="0" y="0"/>
                </a:moveTo>
                <a:lnTo>
                  <a:pt x="6666004" y="0"/>
                </a:lnTo>
                <a:lnTo>
                  <a:pt x="6666004" y="7171095"/>
                </a:lnTo>
                <a:lnTo>
                  <a:pt x="0" y="71710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t="0" r="-15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80473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20" y="0"/>
                </a:lnTo>
                <a:lnTo>
                  <a:pt x="5747720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t="0" r="0" b="-14318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42975" y="561975"/>
            <a:ext cx="4606656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ACCURACY</a:t>
            </a:r>
          </a:p>
        </p:txBody>
      </p:sp>
      <p:graphicFrame>
        <p:nvGraphicFramePr>
          <p:cNvPr name="Object 5" id="5"/>
          <p:cNvGraphicFramePr/>
          <p:nvPr/>
        </p:nvGraphicFramePr>
        <p:xfrm>
          <a:off x="981075" y="2105647"/>
          <a:ext cx="5029200" cy="2095500"/>
        </p:xfrm>
        <a:graphic>
          <a:graphicData uri="http://schemas.openxmlformats.org/presentationml/2006/ole">
            <p:oleObj imgW="6032500" imgH="30988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981075" y="7383436"/>
            <a:ext cx="15301386" cy="1932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0"/>
              </a:lnSpc>
              <a:spcBef>
                <a:spcPct val="0"/>
              </a:spcBef>
            </a:pPr>
            <a:r>
              <a:rPr lang="en-US" b="true" sz="365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Summary:</a:t>
            </a:r>
          </a:p>
          <a:p>
            <a:pPr algn="l">
              <a:lnSpc>
                <a:spcPts val="3430"/>
              </a:lnSpc>
              <a:spcBef>
                <a:spcPct val="0"/>
              </a:spcBef>
            </a:pPr>
            <a:r>
              <a:rPr lang="en-US" sz="2450">
                <a:solidFill>
                  <a:srgbClr val="FBF9F1"/>
                </a:solidFill>
                <a:latin typeface="Lato"/>
                <a:ea typeface="Lato"/>
                <a:cs typeface="Lato"/>
                <a:sym typeface="Lato"/>
              </a:rPr>
              <a:t>Only the RandomForest classifier has measurable accuracy.</a:t>
            </a:r>
          </a:p>
          <a:p>
            <a:pPr algn="l">
              <a:lnSpc>
                <a:spcPts val="3430"/>
              </a:lnSpc>
              <a:spcBef>
                <a:spcPct val="0"/>
              </a:spcBef>
            </a:pPr>
            <a:r>
              <a:rPr lang="en-US" sz="2450">
                <a:solidFill>
                  <a:srgbClr val="FBF9F1"/>
                </a:solidFill>
                <a:latin typeface="Lato"/>
                <a:ea typeface="Lato"/>
                <a:cs typeface="Lato"/>
                <a:sym typeface="Lato"/>
              </a:rPr>
              <a:t>The other models (KMeans, DBSCAN, TF-IDF) are exploratory/unsupervised, so accuracy comparison doesn’t apply.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181579">
            <a:off x="15539075" y="353334"/>
            <a:ext cx="10128448" cy="10895890"/>
          </a:xfrm>
          <a:custGeom>
            <a:avLst/>
            <a:gdLst/>
            <a:ahLst/>
            <a:cxnLst/>
            <a:rect r="r" b="b" t="t" l="l"/>
            <a:pathLst>
              <a:path h="10895890" w="10128448">
                <a:moveTo>
                  <a:pt x="0" y="0"/>
                </a:moveTo>
                <a:lnTo>
                  <a:pt x="10128448" y="0"/>
                </a:lnTo>
                <a:lnTo>
                  <a:pt x="10128448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t="0" r="-15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80473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20" y="0"/>
                </a:lnTo>
                <a:lnTo>
                  <a:pt x="5747720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t="0" r="0" b="-14318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54030" y="1922595"/>
            <a:ext cx="14417279" cy="6040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1577" indent="-335789" lvl="1">
              <a:lnSpc>
                <a:spcPts val="4354"/>
              </a:lnSpc>
              <a:buFont typeface="Arial"/>
              <a:buChar char="•"/>
            </a:pPr>
            <a:r>
              <a:rPr lang="en-US" sz="311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Identification of geographical hotspots where UFO sightings are frequently reported.</a:t>
            </a:r>
          </a:p>
          <a:p>
            <a:pPr algn="l" marL="671577" indent="-335789" lvl="1">
              <a:lnSpc>
                <a:spcPts val="4354"/>
              </a:lnSpc>
              <a:buFont typeface="Arial"/>
              <a:buChar char="•"/>
            </a:pPr>
            <a:r>
              <a:rPr lang="en-US" sz="311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Extraction of key terms from sighting descriptions to assist researchers in pattern discovery.</a:t>
            </a:r>
          </a:p>
          <a:p>
            <a:pPr algn="l" marL="671577" indent="-335789" lvl="1">
              <a:lnSpc>
                <a:spcPts val="4354"/>
              </a:lnSpc>
              <a:buFont typeface="Arial"/>
              <a:buChar char="•"/>
            </a:pPr>
            <a:r>
              <a:rPr lang="en-US" sz="311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Prediction of UFO shapes using classification models for improved categorization.</a:t>
            </a:r>
          </a:p>
          <a:p>
            <a:pPr algn="l" marL="671577" indent="-335789" lvl="1">
              <a:lnSpc>
                <a:spcPts val="4354"/>
              </a:lnSpc>
              <a:buFont typeface="Arial"/>
              <a:buChar char="•"/>
            </a:pPr>
            <a:r>
              <a:rPr lang="en-US" sz="311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Development of interactive dashboards for public engagement and real-time monitoring.</a:t>
            </a:r>
          </a:p>
          <a:p>
            <a:pPr algn="l" marL="671577" indent="-335789" lvl="1">
              <a:lnSpc>
                <a:spcPts val="4354"/>
              </a:lnSpc>
              <a:spcBef>
                <a:spcPct val="0"/>
              </a:spcBef>
              <a:buFont typeface="Arial"/>
              <a:buChar char="•"/>
            </a:pPr>
            <a:r>
              <a:rPr lang="en-US" sz="311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Adaptation of the same framework to other domains such as crime reports, disaster response, or wildlife movement tracking.</a:t>
            </a:r>
          </a:p>
          <a:p>
            <a:pPr algn="l">
              <a:lnSpc>
                <a:spcPts val="4354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88400"/>
            <a:ext cx="8578678" cy="91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660"/>
              </a:lnSpc>
            </a:pPr>
            <a:r>
              <a:rPr lang="en-US" b="true" sz="6054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USEFUL APPLICATIONS</a:t>
            </a:r>
          </a:p>
        </p:txBody>
      </p:sp>
      <p:sp>
        <p:nvSpPr>
          <p:cNvPr name="AutoShape 6" id="6"/>
          <p:cNvSpPr/>
          <p:nvPr/>
        </p:nvSpPr>
        <p:spPr>
          <a:xfrm flipH="true" flipV="true">
            <a:off x="1534980" y="1729975"/>
            <a:ext cx="19050" cy="4958756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525455" y="6669681"/>
            <a:ext cx="405684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554030" y="5554907"/>
            <a:ext cx="35805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582605" y="4440134"/>
            <a:ext cx="405684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1544505" y="3368397"/>
            <a:ext cx="377109" cy="952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554030" y="2258560"/>
            <a:ext cx="348534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181579">
            <a:off x="15539075" y="353334"/>
            <a:ext cx="10128448" cy="10895890"/>
          </a:xfrm>
          <a:custGeom>
            <a:avLst/>
            <a:gdLst/>
            <a:ahLst/>
            <a:cxnLst/>
            <a:rect r="r" b="b" t="t" l="l"/>
            <a:pathLst>
              <a:path h="10895890" w="10128448">
                <a:moveTo>
                  <a:pt x="0" y="0"/>
                </a:moveTo>
                <a:lnTo>
                  <a:pt x="10128448" y="0"/>
                </a:lnTo>
                <a:lnTo>
                  <a:pt x="10128448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t="0" r="-15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80473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20" y="0"/>
                </a:lnTo>
                <a:lnTo>
                  <a:pt x="5747720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t="0" r="0" b="-14318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105162"/>
            <a:ext cx="15799397" cy="6010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72"/>
              </a:lnSpc>
            </a:pPr>
            <a:r>
              <a:rPr lang="en-US" sz="3408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Key Learnings</a:t>
            </a:r>
          </a:p>
          <a:p>
            <a:pPr algn="l" marL="735958" indent="-367979" lvl="1">
              <a:lnSpc>
                <a:spcPts val="4772"/>
              </a:lnSpc>
              <a:buFont typeface="Arial"/>
              <a:buChar char="•"/>
            </a:pPr>
            <a:r>
              <a:rPr lang="en-US" sz="3408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Hands-on practice with messy data, preprocessing, clustering, NLP, and ML</a:t>
            </a:r>
          </a:p>
          <a:p>
            <a:pPr algn="l" marL="735958" indent="-367979" lvl="1">
              <a:lnSpc>
                <a:spcPts val="4772"/>
              </a:lnSpc>
              <a:buFont typeface="Arial"/>
              <a:buChar char="•"/>
            </a:pPr>
            <a:r>
              <a:rPr lang="en-US" sz="3408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Built a working interactive dashboard</a:t>
            </a:r>
          </a:p>
          <a:p>
            <a:pPr algn="l" marL="735958" indent="-367979" lvl="1">
              <a:lnSpc>
                <a:spcPts val="4772"/>
              </a:lnSpc>
              <a:buFont typeface="Arial"/>
              <a:buChar char="•"/>
            </a:pPr>
            <a:r>
              <a:rPr lang="en-US" sz="3408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Learned to tackle imbalanced data, tech integration, and teamwork</a:t>
            </a:r>
          </a:p>
          <a:p>
            <a:pPr algn="l">
              <a:lnSpc>
                <a:spcPts val="4772"/>
              </a:lnSpc>
            </a:pPr>
            <a:r>
              <a:rPr lang="en-US" sz="3408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408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Future Scope</a:t>
            </a:r>
          </a:p>
          <a:p>
            <a:pPr algn="l" marL="735958" indent="-367979" lvl="1">
              <a:lnSpc>
                <a:spcPts val="4772"/>
              </a:lnSpc>
              <a:buFont typeface="Arial"/>
              <a:buChar char="•"/>
            </a:pPr>
            <a:r>
              <a:rPr lang="en-US" sz="3408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Extend with Deep Learning models (LSTMs, BERT) for text analysis</a:t>
            </a:r>
          </a:p>
          <a:p>
            <a:pPr algn="l" marL="735958" indent="-367979" lvl="1">
              <a:lnSpc>
                <a:spcPts val="4772"/>
              </a:lnSpc>
              <a:buFont typeface="Arial"/>
              <a:buChar char="•"/>
            </a:pPr>
            <a:r>
              <a:rPr lang="en-US" sz="3408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r>
              <a:rPr lang="en-US" sz="3408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onnect with live UFO reporting systems for real-time insights</a:t>
            </a:r>
          </a:p>
          <a:p>
            <a:pPr algn="l">
              <a:lnSpc>
                <a:spcPts val="4772"/>
              </a:lnSpc>
            </a:pPr>
            <a:r>
              <a:rPr lang="en-US" sz="3408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Takeaway</a:t>
            </a:r>
          </a:p>
          <a:p>
            <a:pPr algn="l" marL="735958" indent="-367979" lvl="1">
              <a:lnSpc>
                <a:spcPts val="4772"/>
              </a:lnSpc>
              <a:spcBef>
                <a:spcPct val="0"/>
              </a:spcBef>
              <a:buFont typeface="Arial"/>
              <a:buChar char="•"/>
            </a:pPr>
            <a:r>
              <a:rPr lang="en-US" sz="3408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Improved both technical knowledge and team collaboration skills</a:t>
            </a:r>
          </a:p>
          <a:p>
            <a:pPr algn="l">
              <a:lnSpc>
                <a:spcPts val="4772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88400"/>
            <a:ext cx="8578678" cy="91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660"/>
              </a:lnSpc>
            </a:pPr>
            <a:r>
              <a:rPr lang="en-US" b="true" sz="6054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665" y="645697"/>
            <a:ext cx="16598104" cy="995428"/>
            <a:chOff x="0" y="0"/>
            <a:chExt cx="4371517" cy="262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1517" cy="262170"/>
            </a:xfrm>
            <a:custGeom>
              <a:avLst/>
              <a:gdLst/>
              <a:ahLst/>
              <a:cxnLst/>
              <a:rect r="r" b="b" t="t" l="l"/>
              <a:pathLst>
                <a:path h="262170" w="4371517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71517" cy="300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2100837">
            <a:off x="9124039" y="483759"/>
            <a:ext cx="8310061" cy="8781453"/>
          </a:xfrm>
          <a:custGeom>
            <a:avLst/>
            <a:gdLst/>
            <a:ahLst/>
            <a:cxnLst/>
            <a:rect r="r" b="b" t="t" l="l"/>
            <a:pathLst>
              <a:path h="8781453" w="8310061">
                <a:moveTo>
                  <a:pt x="8310061" y="0"/>
                </a:moveTo>
                <a:lnTo>
                  <a:pt x="0" y="0"/>
                </a:lnTo>
                <a:lnTo>
                  <a:pt x="0" y="8781453"/>
                </a:lnTo>
                <a:lnTo>
                  <a:pt x="8310061" y="8781453"/>
                </a:lnTo>
                <a:lnTo>
                  <a:pt x="8310061" y="0"/>
                </a:lnTo>
                <a:close/>
              </a:path>
            </a:pathLst>
          </a:custGeom>
          <a:blipFill>
            <a:blip r:embed="rId2"/>
            <a:stretch>
              <a:fillRect l="0" t="0" r="-381" b="-186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1305" y="879197"/>
            <a:ext cx="528429" cy="528429"/>
          </a:xfrm>
          <a:custGeom>
            <a:avLst/>
            <a:gdLst/>
            <a:ahLst/>
            <a:cxnLst/>
            <a:rect r="r" b="b" t="t" l="l"/>
            <a:pathLst>
              <a:path h="528429" w="528429">
                <a:moveTo>
                  <a:pt x="0" y="0"/>
                </a:moveTo>
                <a:lnTo>
                  <a:pt x="528429" y="0"/>
                </a:lnTo>
                <a:lnTo>
                  <a:pt x="528429" y="528429"/>
                </a:lnTo>
                <a:lnTo>
                  <a:pt x="0" y="528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130956">
            <a:off x="10548644" y="5268711"/>
            <a:ext cx="1686724" cy="809031"/>
          </a:xfrm>
          <a:custGeom>
            <a:avLst/>
            <a:gdLst/>
            <a:ahLst/>
            <a:cxnLst/>
            <a:rect r="r" b="b" t="t" l="l"/>
            <a:pathLst>
              <a:path h="809031" w="1686724">
                <a:moveTo>
                  <a:pt x="0" y="0"/>
                </a:moveTo>
                <a:lnTo>
                  <a:pt x="1686724" y="0"/>
                </a:lnTo>
                <a:lnTo>
                  <a:pt x="1686724" y="809031"/>
                </a:lnTo>
                <a:lnTo>
                  <a:pt x="0" y="8090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1435" r="-2432" b="-62122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28665" y="3213525"/>
            <a:ext cx="11411477" cy="2203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59"/>
              </a:lnSpc>
            </a:pPr>
            <a:r>
              <a:rPr lang="en-US" sz="14508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  <a:r>
              <a:rPr lang="en-US" sz="14508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96669" y="882426"/>
            <a:ext cx="4535372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NUFORC UFO Explorer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71305" y="7138027"/>
            <a:ext cx="6096698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Present by Team no. 9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71305" y="5268711"/>
            <a:ext cx="9501164" cy="831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5500">
                <a:solidFill>
                  <a:srgbClr val="FBF9F1"/>
                </a:solidFill>
                <a:latin typeface="Poppins"/>
                <a:ea typeface="Poppins"/>
                <a:cs typeface="Poppins"/>
                <a:sym typeface="Poppins"/>
              </a:rPr>
              <a:t>for your time and attention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542318">
            <a:off x="12037037" y="-954371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25985" y="2673361"/>
            <a:ext cx="15148103" cy="6232551"/>
            <a:chOff x="0" y="0"/>
            <a:chExt cx="3989624" cy="16414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89624" cy="1641495"/>
            </a:xfrm>
            <a:custGeom>
              <a:avLst/>
              <a:gdLst/>
              <a:ahLst/>
              <a:cxnLst/>
              <a:rect r="r" b="b" t="t" l="l"/>
              <a:pathLst>
                <a:path h="1641495" w="3989624">
                  <a:moveTo>
                    <a:pt x="10222" y="0"/>
                  </a:moveTo>
                  <a:lnTo>
                    <a:pt x="3979402" y="0"/>
                  </a:lnTo>
                  <a:cubicBezTo>
                    <a:pt x="3982113" y="0"/>
                    <a:pt x="3984713" y="1077"/>
                    <a:pt x="3986630" y="2994"/>
                  </a:cubicBezTo>
                  <a:cubicBezTo>
                    <a:pt x="3988546" y="4911"/>
                    <a:pt x="3989624" y="7511"/>
                    <a:pt x="3989624" y="10222"/>
                  </a:cubicBezTo>
                  <a:lnTo>
                    <a:pt x="3989624" y="1631273"/>
                  </a:lnTo>
                  <a:cubicBezTo>
                    <a:pt x="3989624" y="1633984"/>
                    <a:pt x="3988546" y="1636584"/>
                    <a:pt x="3986630" y="1638501"/>
                  </a:cubicBezTo>
                  <a:cubicBezTo>
                    <a:pt x="3984713" y="1640418"/>
                    <a:pt x="3982113" y="1641495"/>
                    <a:pt x="3979402" y="1641495"/>
                  </a:cubicBezTo>
                  <a:lnTo>
                    <a:pt x="10222" y="1641495"/>
                  </a:lnTo>
                  <a:cubicBezTo>
                    <a:pt x="7511" y="1641495"/>
                    <a:pt x="4911" y="1640418"/>
                    <a:pt x="2994" y="1638501"/>
                  </a:cubicBezTo>
                  <a:cubicBezTo>
                    <a:pt x="1077" y="1636584"/>
                    <a:pt x="0" y="1633984"/>
                    <a:pt x="0" y="1631273"/>
                  </a:cubicBezTo>
                  <a:lnTo>
                    <a:pt x="0" y="10222"/>
                  </a:lnTo>
                  <a:cubicBezTo>
                    <a:pt x="0" y="7511"/>
                    <a:pt x="1077" y="4911"/>
                    <a:pt x="2994" y="2994"/>
                  </a:cubicBezTo>
                  <a:cubicBezTo>
                    <a:pt x="4911" y="1077"/>
                    <a:pt x="7511" y="0"/>
                    <a:pt x="10222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989624" cy="16795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2147874" y="7566260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19" y="0"/>
                </a:lnTo>
                <a:lnTo>
                  <a:pt x="5747719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t="0" r="0" b="-14318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25526" y="1212824"/>
            <a:ext cx="8868933" cy="1050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TODAY'S AGENDA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525526" y="3982520"/>
            <a:ext cx="6140170" cy="374650"/>
            <a:chOff x="0" y="0"/>
            <a:chExt cx="8186893" cy="49953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931368" y="-47625"/>
              <a:ext cx="7255525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E5E1DA"/>
                  </a:solidFill>
                  <a:latin typeface="Lato"/>
                  <a:ea typeface="Lato"/>
                  <a:cs typeface="Lato"/>
                  <a:sym typeface="Lato"/>
                </a:rPr>
                <a:t>Project Objective &amp; Scope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47625"/>
              <a:ext cx="592745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FFD944"/>
                  </a:solidFill>
                  <a:latin typeface="Lato Bold"/>
                  <a:ea typeface="Lato Bold"/>
                  <a:cs typeface="Lato Bold"/>
                  <a:sym typeface="Lato Bold"/>
                </a:rPr>
                <a:t>1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25526" y="5121295"/>
            <a:ext cx="6140170" cy="374650"/>
            <a:chOff x="0" y="0"/>
            <a:chExt cx="8186893" cy="499533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931368" y="-47625"/>
              <a:ext cx="7255525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E5E1DA"/>
                  </a:solidFill>
                  <a:latin typeface="Lato"/>
                  <a:ea typeface="Lato"/>
                  <a:cs typeface="Lato"/>
                  <a:sym typeface="Lato"/>
                </a:rPr>
                <a:t>Data Description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47625"/>
              <a:ext cx="592745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FFD944"/>
                  </a:solidFill>
                  <a:latin typeface="Lato Bold"/>
                  <a:ea typeface="Lato Bold"/>
                  <a:cs typeface="Lato Bold"/>
                  <a:sym typeface="Lato Bold"/>
                </a:rPr>
                <a:t>2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25526" y="6257945"/>
            <a:ext cx="6140170" cy="374650"/>
            <a:chOff x="0" y="0"/>
            <a:chExt cx="8186893" cy="499533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931368" y="-47625"/>
              <a:ext cx="7255525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E5E1DA"/>
                  </a:solidFill>
                  <a:latin typeface="Lato"/>
                  <a:ea typeface="Lato"/>
                  <a:cs typeface="Lato"/>
                  <a:sym typeface="Lato"/>
                </a:rPr>
                <a:t>Methodology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47625"/>
              <a:ext cx="592745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FFD944"/>
                  </a:solidFill>
                  <a:latin typeface="Lato Bold"/>
                  <a:ea typeface="Lato Bold"/>
                  <a:cs typeface="Lato Bold"/>
                  <a:sym typeface="Lato Bold"/>
                </a:rPr>
                <a:t>3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25526" y="7394595"/>
            <a:ext cx="6140170" cy="374650"/>
            <a:chOff x="0" y="0"/>
            <a:chExt cx="8186893" cy="499533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931368" y="-47625"/>
              <a:ext cx="7255525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E5E1DA"/>
                  </a:solidFill>
                  <a:latin typeface="Lato"/>
                  <a:ea typeface="Lato"/>
                  <a:cs typeface="Lato"/>
                  <a:sym typeface="Lato"/>
                </a:rPr>
                <a:t>Data Preprocessing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-47625"/>
              <a:ext cx="592745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FFD944"/>
                  </a:solidFill>
                  <a:latin typeface="Lato Bold"/>
                  <a:ea typeface="Lato Bold"/>
                  <a:cs typeface="Lato Bold"/>
                  <a:sym typeface="Lato Bold"/>
                </a:rPr>
                <a:t>4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922767" y="3982520"/>
            <a:ext cx="6140170" cy="374650"/>
            <a:chOff x="0" y="0"/>
            <a:chExt cx="8186893" cy="499533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931368" y="-47625"/>
              <a:ext cx="7255525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E5E1DA"/>
                  </a:solidFill>
                  <a:latin typeface="Lato"/>
                  <a:ea typeface="Lato"/>
                  <a:cs typeface="Lato"/>
                  <a:sym typeface="Lato"/>
                </a:rPr>
                <a:t>Models Used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-47625"/>
              <a:ext cx="592745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FFD944"/>
                  </a:solidFill>
                  <a:latin typeface="Lato Bold"/>
                  <a:ea typeface="Lato Bold"/>
                  <a:cs typeface="Lato Bold"/>
                  <a:sym typeface="Lato Bold"/>
                </a:rPr>
                <a:t>5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922767" y="5143500"/>
            <a:ext cx="6140170" cy="374650"/>
            <a:chOff x="0" y="0"/>
            <a:chExt cx="8186893" cy="499533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931368" y="-47625"/>
              <a:ext cx="7255525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E5E1DA"/>
                  </a:solidFill>
                  <a:latin typeface="Lato"/>
                  <a:ea typeface="Lato"/>
                  <a:cs typeface="Lato"/>
                  <a:sym typeface="Lato"/>
                </a:rPr>
                <a:t>Accuracy Comparison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-47625"/>
              <a:ext cx="592745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FFD944"/>
                  </a:solidFill>
                  <a:latin typeface="Lato Bold"/>
                  <a:ea typeface="Lato Bold"/>
                  <a:cs typeface="Lato Bold"/>
                  <a:sym typeface="Lato Bold"/>
                </a:rPr>
                <a:t>6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922767" y="6229806"/>
            <a:ext cx="6140170" cy="374650"/>
            <a:chOff x="0" y="0"/>
            <a:chExt cx="8186893" cy="499533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931368" y="-47625"/>
              <a:ext cx="7255525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E5E1DA"/>
                  </a:solidFill>
                  <a:latin typeface="Lato"/>
                  <a:ea typeface="Lato"/>
                  <a:cs typeface="Lato"/>
                  <a:sym typeface="Lato"/>
                </a:rPr>
                <a:t>Useful Application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-47625"/>
              <a:ext cx="592745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FFD944"/>
                  </a:solidFill>
                  <a:latin typeface="Lato Bold"/>
                  <a:ea typeface="Lato Bold"/>
                  <a:cs typeface="Lato Bold"/>
                  <a:sym typeface="Lato Bold"/>
                </a:rPr>
                <a:t>7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9621293" y="7347406"/>
            <a:ext cx="544164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922767" y="7347406"/>
            <a:ext cx="4445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8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6626729">
            <a:off x="-8253645" y="2494185"/>
            <a:ext cx="12221289" cy="8822969"/>
          </a:xfrm>
          <a:custGeom>
            <a:avLst/>
            <a:gdLst/>
            <a:ahLst/>
            <a:cxnLst/>
            <a:rect r="r" b="b" t="t" l="l"/>
            <a:pathLst>
              <a:path h="8822969" w="12221289">
                <a:moveTo>
                  <a:pt x="12221289" y="0"/>
                </a:moveTo>
                <a:lnTo>
                  <a:pt x="0" y="0"/>
                </a:lnTo>
                <a:lnTo>
                  <a:pt x="0" y="8822968"/>
                </a:lnTo>
                <a:lnTo>
                  <a:pt x="12221289" y="8822968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92751" y="2633053"/>
            <a:ext cx="15066549" cy="6694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6"/>
              </a:lnSpc>
            </a:pPr>
            <a:r>
              <a:rPr lang="en-US" sz="2890" b="true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  </a:t>
            </a:r>
          </a:p>
          <a:p>
            <a:pPr algn="l" marL="537699" indent="-268850" lvl="1">
              <a:lnSpc>
                <a:spcPts val="3486"/>
              </a:lnSpc>
              <a:buFont typeface="Arial"/>
              <a:buChar char="•"/>
            </a:pPr>
            <a:r>
              <a:rPr lang="en-US" sz="249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Given : A NUFORC UFO sightings dataset containing details like date, time, location, and textual descriptions.</a:t>
            </a:r>
          </a:p>
          <a:p>
            <a:pPr algn="l" marL="537699" indent="-268850" lvl="1">
              <a:lnSpc>
                <a:spcPts val="3486"/>
              </a:lnSpc>
              <a:buFont typeface="Arial"/>
              <a:buChar char="•"/>
            </a:pPr>
            <a:r>
              <a:rPr lang="en-US" sz="249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Goal : To analyze UFO sightings using geospatial, temporal, and text-mining techniques in order to identify patterns, hotspots, and themes.</a:t>
            </a:r>
          </a:p>
          <a:p>
            <a:pPr algn="l" marL="537699" indent="-268850" lvl="1">
              <a:lnSpc>
                <a:spcPts val="3486"/>
              </a:lnSpc>
              <a:buFont typeface="Arial"/>
              <a:buChar char="•"/>
            </a:pPr>
            <a:r>
              <a:rPr lang="en-US" sz="249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Finally : Apply clustering, keyword extraction, and visualization methods to generate meaningful insights and compare results across regions and time periods.</a:t>
            </a:r>
          </a:p>
          <a:p>
            <a:pPr algn="l">
              <a:lnSpc>
                <a:spcPts val="4046"/>
              </a:lnSpc>
            </a:pPr>
            <a:r>
              <a:rPr lang="en-US" sz="2890" b="true">
                <a:solidFill>
                  <a:srgbClr val="E5E1DA"/>
                </a:solidFill>
                <a:latin typeface="Lato Bold"/>
                <a:ea typeface="Lato Bold"/>
                <a:cs typeface="Lato Bold"/>
                <a:sym typeface="Lato Bold"/>
              </a:rPr>
              <a:t>   </a:t>
            </a:r>
          </a:p>
          <a:p>
            <a:pPr algn="l" marL="537699" indent="-268850" lvl="1">
              <a:lnSpc>
                <a:spcPts val="3486"/>
              </a:lnSpc>
              <a:buFont typeface="Arial"/>
              <a:buChar char="•"/>
            </a:pPr>
            <a:r>
              <a:rPr lang="en-US" sz="249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It is a useful project as geospatial and temporal analysis helps to visualize trends and hotspots of UFO sightings worldwide.</a:t>
            </a:r>
          </a:p>
          <a:p>
            <a:pPr algn="l" marL="537699" indent="-268850" lvl="1">
              <a:lnSpc>
                <a:spcPts val="3486"/>
              </a:lnSpc>
              <a:buFont typeface="Arial"/>
              <a:buChar char="•"/>
            </a:pPr>
            <a:r>
              <a:rPr lang="en-US" sz="249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Machine learning and text analysis allow us to uncover hidden patterns in reports (e.g., common shapes, locations, or times).</a:t>
            </a:r>
          </a:p>
          <a:p>
            <a:pPr algn="l" marL="537699" indent="-268850" lvl="1">
              <a:lnSpc>
                <a:spcPts val="3486"/>
              </a:lnSpc>
              <a:spcBef>
                <a:spcPct val="0"/>
              </a:spcBef>
              <a:buFont typeface="Arial"/>
              <a:buChar char="•"/>
            </a:pPr>
            <a:r>
              <a:rPr lang="en-US" sz="249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The results may not perfectly reflect real-world UFO activity since the data is self-reported and subjective, but still provide valuable cultural and statistical insights.</a:t>
            </a:r>
          </a:p>
          <a:p>
            <a:pPr algn="l">
              <a:lnSpc>
                <a:spcPts val="3486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441391" y="1028700"/>
            <a:ext cx="12415747" cy="98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OBJECTIVE &amp; SCOPE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03832" y="2699728"/>
            <a:ext cx="2305903" cy="430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6"/>
              </a:lnSpc>
            </a:pPr>
            <a:r>
              <a:rPr lang="en-US" sz="2896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OBJECTIVE 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03832" y="5875484"/>
            <a:ext cx="2305903" cy="430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6"/>
              </a:lnSpc>
            </a:pPr>
            <a:r>
              <a:rPr lang="en-US" sz="2896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SCOPE 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435729">
            <a:off x="-696093" y="-3780464"/>
            <a:ext cx="7951775" cy="8527373"/>
          </a:xfrm>
          <a:custGeom>
            <a:avLst/>
            <a:gdLst/>
            <a:ahLst/>
            <a:cxnLst/>
            <a:rect r="r" b="b" t="t" l="l"/>
            <a:pathLst>
              <a:path h="8527373" w="7951775">
                <a:moveTo>
                  <a:pt x="0" y="0"/>
                </a:moveTo>
                <a:lnTo>
                  <a:pt x="7951775" y="0"/>
                </a:lnTo>
                <a:lnTo>
                  <a:pt x="7951775" y="8527373"/>
                </a:lnTo>
                <a:lnTo>
                  <a:pt x="0" y="85273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059170"/>
            <a:ext cx="5853180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DATA</a:t>
            </a:r>
          </a:p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DESCRIPTION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027867"/>
            <a:ext cx="6157109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The description of the data with type and description of each Attribute is given/shown in the table.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AutoShape 5" id="5"/>
          <p:cNvSpPr/>
          <p:nvPr/>
        </p:nvSpPr>
        <p:spPr>
          <a:xfrm flipV="true">
            <a:off x="8045289" y="483222"/>
            <a:ext cx="9519086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>
            <a:off x="8045289" y="483222"/>
            <a:ext cx="0" cy="916699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9608843" y="502272"/>
            <a:ext cx="0" cy="914794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1170943" y="502272"/>
            <a:ext cx="1454" cy="914794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2734498" y="464172"/>
            <a:ext cx="0" cy="918604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6241152" y="483222"/>
            <a:ext cx="57150" cy="916699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7545325" y="483222"/>
            <a:ext cx="17868" cy="914794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V="true">
            <a:off x="8045365" y="1249168"/>
            <a:ext cx="9519086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8147568" y="733889"/>
            <a:ext cx="1423175" cy="290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2"/>
              </a:lnSpc>
            </a:pPr>
            <a:r>
              <a:rPr lang="en-US" sz="1911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COLUMNS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61231" y="594357"/>
            <a:ext cx="1457325" cy="55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2"/>
              </a:lnSpc>
            </a:pPr>
            <a:r>
              <a:rPr lang="en-US" b="true" sz="1911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ATTRIBUTE NAME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532893" y="733889"/>
            <a:ext cx="788664" cy="290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2"/>
              </a:lnSpc>
            </a:pPr>
            <a:r>
              <a:rPr lang="en-US" sz="1911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TYPE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569424" y="733889"/>
            <a:ext cx="1798702" cy="290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2"/>
              </a:lnSpc>
            </a:pPr>
            <a:r>
              <a:rPr lang="en-US" sz="1911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DESCRIPTION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298302" y="653667"/>
            <a:ext cx="1189229" cy="478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6"/>
              </a:lnSpc>
            </a:pPr>
            <a:r>
              <a:rPr lang="en-US" b="true" sz="1642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TARGET ATTRIBUTE</a:t>
            </a:r>
          </a:p>
        </p:txBody>
      </p:sp>
      <p:sp>
        <p:nvSpPr>
          <p:cNvPr name="AutoShape 18" id="18"/>
          <p:cNvSpPr/>
          <p:nvPr/>
        </p:nvSpPr>
        <p:spPr>
          <a:xfrm flipV="true">
            <a:off x="8045251" y="2011168"/>
            <a:ext cx="9519086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V="true">
            <a:off x="8045136" y="2773168"/>
            <a:ext cx="9519086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flipV="true">
            <a:off x="8045022" y="3535168"/>
            <a:ext cx="9519086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flipV="true">
            <a:off x="8044908" y="4297167"/>
            <a:ext cx="9519086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flipV="true">
            <a:off x="8044793" y="5059167"/>
            <a:ext cx="9519086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flipV="true">
            <a:off x="8044679" y="5821167"/>
            <a:ext cx="9519086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flipV="true">
            <a:off x="8044565" y="6583167"/>
            <a:ext cx="9519086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flipV="true">
            <a:off x="8044450" y="7345167"/>
            <a:ext cx="9519086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flipV="true">
            <a:off x="8044336" y="8107167"/>
            <a:ext cx="9519086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flipV="true">
            <a:off x="8044222" y="8869167"/>
            <a:ext cx="9519086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 flipV="true">
            <a:off x="8044107" y="9631167"/>
            <a:ext cx="9519086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9" id="29"/>
          <p:cNvSpPr txBox="true"/>
          <p:nvPr/>
        </p:nvSpPr>
        <p:spPr>
          <a:xfrm rot="0">
            <a:off x="8144493" y="1449193"/>
            <a:ext cx="1365146" cy="374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1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Date Time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144493" y="2211193"/>
            <a:ext cx="1365146" cy="374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1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City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144493" y="2951524"/>
            <a:ext cx="1365146" cy="374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1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State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144493" y="3735192"/>
            <a:ext cx="1365146" cy="374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1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Country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144493" y="4459092"/>
            <a:ext cx="1365146" cy="374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1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Shape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144493" y="5277575"/>
            <a:ext cx="1365146" cy="30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1"/>
              </a:lnSpc>
              <a:spcBef>
                <a:spcPct val="0"/>
              </a:spcBef>
            </a:pPr>
            <a:r>
              <a:rPr lang="en-US" sz="1765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Duration(in s)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144493" y="6783192"/>
            <a:ext cx="1365146" cy="374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1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Comments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147568" y="7371030"/>
            <a:ext cx="1365146" cy="755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1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Date Posted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147568" y="9069192"/>
            <a:ext cx="1365146" cy="374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1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Longitude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144493" y="8269092"/>
            <a:ext cx="1365146" cy="374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1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Latitude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8144493" y="5887950"/>
            <a:ext cx="1365146" cy="619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1"/>
              </a:lnSpc>
              <a:spcBef>
                <a:spcPct val="0"/>
              </a:spcBef>
            </a:pPr>
            <a:r>
              <a:rPr lang="en-US" sz="1765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Duration(in hours/min)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753410" y="1449193"/>
            <a:ext cx="1365146" cy="374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1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Date Time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753410" y="2211193"/>
            <a:ext cx="1365146" cy="374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1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City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707321" y="2951524"/>
            <a:ext cx="1365146" cy="374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1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State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707321" y="3735192"/>
            <a:ext cx="1365146" cy="374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1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Country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753410" y="4478142"/>
            <a:ext cx="1365146" cy="374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1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Shape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753410" y="5277575"/>
            <a:ext cx="1365146" cy="30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1"/>
              </a:lnSpc>
              <a:spcBef>
                <a:spcPct val="0"/>
              </a:spcBef>
            </a:pPr>
            <a:r>
              <a:rPr lang="en-US" sz="1765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Duration(in s)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707321" y="5897367"/>
            <a:ext cx="1365146" cy="619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1"/>
              </a:lnSpc>
              <a:spcBef>
                <a:spcPct val="0"/>
              </a:spcBef>
            </a:pPr>
            <a:r>
              <a:rPr lang="en-US" sz="1765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Duration(in hours/min)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753410" y="6783192"/>
            <a:ext cx="1365146" cy="374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1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Comments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9753410" y="7371030"/>
            <a:ext cx="1365146" cy="755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1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Date Posted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9753410" y="8269092"/>
            <a:ext cx="1365146" cy="374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1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Latitude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9753410" y="9031092"/>
            <a:ext cx="1365146" cy="374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1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Longitude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1267648" y="1329430"/>
            <a:ext cx="1419225" cy="63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4"/>
              </a:lnSpc>
            </a:pPr>
            <a:r>
              <a:rPr lang="en-US" sz="21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Non-categorical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1267648" y="2268343"/>
            <a:ext cx="1419225" cy="31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4"/>
              </a:lnSpc>
            </a:pPr>
            <a:r>
              <a:rPr lang="en-US" sz="21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Categorical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1267648" y="2992243"/>
            <a:ext cx="1419225" cy="31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4"/>
              </a:lnSpc>
            </a:pPr>
            <a:r>
              <a:rPr lang="en-US" sz="21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Categorical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1267648" y="3716142"/>
            <a:ext cx="1419225" cy="31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4"/>
              </a:lnSpc>
            </a:pPr>
            <a:r>
              <a:rPr lang="en-US" sz="21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Categorical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1267648" y="4440042"/>
            <a:ext cx="1419225" cy="31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4"/>
              </a:lnSpc>
            </a:pPr>
            <a:r>
              <a:rPr lang="en-US" sz="21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Categorical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1267648" y="6791895"/>
            <a:ext cx="1419225" cy="31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4"/>
              </a:lnSpc>
            </a:pPr>
            <a:r>
              <a:rPr lang="en-US" sz="21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Categorical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1267648" y="5153025"/>
            <a:ext cx="1419225" cy="63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4"/>
              </a:lnSpc>
            </a:pPr>
            <a:r>
              <a:rPr lang="en-US" sz="21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Non-categorical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1267648" y="8976620"/>
            <a:ext cx="1419225" cy="63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4"/>
              </a:lnSpc>
            </a:pPr>
            <a:r>
              <a:rPr lang="en-US" sz="21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Non-categorical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1267648" y="7440417"/>
            <a:ext cx="1419225" cy="63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4"/>
              </a:lnSpc>
            </a:pPr>
            <a:r>
              <a:rPr lang="en-US" sz="21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Non-categorical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1267648" y="5904214"/>
            <a:ext cx="1419225" cy="63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4"/>
              </a:lnSpc>
            </a:pPr>
            <a:r>
              <a:rPr lang="en-US" sz="21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Non-categorical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1267648" y="8150030"/>
            <a:ext cx="1419225" cy="63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4"/>
              </a:lnSpc>
            </a:pPr>
            <a:r>
              <a:rPr lang="en-US" sz="21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Non-categorical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2877373" y="1329430"/>
            <a:ext cx="3243990" cy="63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4"/>
              </a:lnSpc>
            </a:pPr>
            <a:r>
              <a:rPr lang="en-US" sz="21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Date and time whe</a:t>
            </a:r>
            <a:r>
              <a:rPr lang="en-US" sz="21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n the sighting was reported.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2877373" y="2087368"/>
            <a:ext cx="3243990" cy="63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4"/>
              </a:lnSpc>
            </a:pPr>
            <a:r>
              <a:rPr lang="en-US" sz="21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City where</a:t>
            </a:r>
            <a:r>
              <a:rPr lang="en-US" sz="21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the sighting occurred.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2877373" y="2845305"/>
            <a:ext cx="3243990" cy="63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4"/>
              </a:lnSpc>
            </a:pPr>
            <a:r>
              <a:rPr lang="en-US" sz="21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State (US) where</a:t>
            </a:r>
            <a:r>
              <a:rPr lang="en-US" sz="21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the sighting occurred.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2877373" y="3603243"/>
            <a:ext cx="3243990" cy="63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4"/>
              </a:lnSpc>
            </a:pPr>
            <a:r>
              <a:rPr lang="en-US" sz="21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Country where</a:t>
            </a:r>
            <a:r>
              <a:rPr lang="en-US" sz="21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the sighting occurred.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2877373" y="4430743"/>
            <a:ext cx="3243990" cy="54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83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Shape of the object sighted (e.g.,</a:t>
            </a:r>
            <a:r>
              <a:rPr lang="en-US" sz="183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circle, light, triangle, etc.).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2877373" y="5119117"/>
            <a:ext cx="3243990" cy="63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4"/>
              </a:lnSpc>
            </a:pPr>
            <a:r>
              <a:rPr lang="en-US" sz="21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Duration of</a:t>
            </a:r>
            <a:r>
              <a:rPr lang="en-US" sz="21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the sighting in seconds.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2877373" y="5877055"/>
            <a:ext cx="3243990" cy="63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4"/>
              </a:lnSpc>
            </a:pPr>
            <a:r>
              <a:rPr lang="en-US" sz="21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Duratio</a:t>
            </a:r>
            <a:r>
              <a:rPr lang="en-US" sz="21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n of the sighting in hours or minutes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2877373" y="6634992"/>
            <a:ext cx="3243990" cy="63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4"/>
              </a:lnSpc>
            </a:pPr>
            <a:r>
              <a:rPr lang="en-US" sz="21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Written description or notes about</a:t>
            </a:r>
            <a:r>
              <a:rPr lang="en-US" sz="21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the sighting.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2877373" y="7392930"/>
            <a:ext cx="3243990" cy="63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4"/>
              </a:lnSpc>
            </a:pPr>
            <a:r>
              <a:rPr lang="en-US" sz="21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Date whe</a:t>
            </a:r>
            <a:r>
              <a:rPr lang="en-US" sz="21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n the sighting report was posted online.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2877373" y="8150867"/>
            <a:ext cx="3243990" cy="63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4"/>
              </a:lnSpc>
            </a:pPr>
            <a:r>
              <a:rPr lang="en-US" sz="21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Latitude coordinate of</a:t>
            </a:r>
            <a:r>
              <a:rPr lang="en-US" sz="21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the sighting location.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2877373" y="8908805"/>
            <a:ext cx="3243990" cy="63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4"/>
              </a:lnSpc>
            </a:pPr>
            <a:r>
              <a:rPr lang="en-US" sz="21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Longitude coordinate of</a:t>
            </a:r>
            <a:r>
              <a:rPr lang="en-US" sz="21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the sighting location.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6698017" y="1419309"/>
            <a:ext cx="447592" cy="374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1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No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6698017" y="2201668"/>
            <a:ext cx="447592" cy="374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1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No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6698017" y="2984027"/>
            <a:ext cx="447592" cy="374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1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No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16698017" y="3766386"/>
            <a:ext cx="447592" cy="374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1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No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16698017" y="4548745"/>
            <a:ext cx="447592" cy="374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1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No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16698017" y="5331104"/>
            <a:ext cx="447592" cy="374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1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No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16698017" y="6113463"/>
            <a:ext cx="447592" cy="374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1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No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16698017" y="6895822"/>
            <a:ext cx="447592" cy="374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1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No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16698017" y="7678181"/>
            <a:ext cx="447592" cy="374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1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No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16698017" y="8460540"/>
            <a:ext cx="447592" cy="374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1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No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16698017" y="9242899"/>
            <a:ext cx="447592" cy="374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0"/>
              </a:lnSpc>
              <a:spcBef>
                <a:spcPct val="0"/>
              </a:spcBef>
            </a:pPr>
            <a:r>
              <a:rPr lang="en-US" sz="215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No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5283681" y="-3197304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6" y="0"/>
                </a:lnTo>
                <a:lnTo>
                  <a:pt x="9744476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4528970" y="-2648939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4"/>
                </a:lnTo>
                <a:lnTo>
                  <a:pt x="0" y="70403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467251" y="1490479"/>
            <a:ext cx="5353498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METHODOLGY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73786" y="3983500"/>
            <a:ext cx="17140428" cy="5274800"/>
            <a:chOff x="0" y="0"/>
            <a:chExt cx="22853904" cy="7033067"/>
          </a:xfrm>
        </p:grpSpPr>
        <p:sp>
          <p:nvSpPr>
            <p:cNvPr name="AutoShape 6" id="6"/>
            <p:cNvSpPr/>
            <p:nvPr/>
          </p:nvSpPr>
          <p:spPr>
            <a:xfrm>
              <a:off x="1485027" y="6540608"/>
              <a:ext cx="1285131" cy="0"/>
            </a:xfrm>
            <a:prstGeom prst="line">
              <a:avLst/>
            </a:prstGeom>
            <a:ln cap="flat" w="54613">
              <a:solidFill>
                <a:srgbClr val="FFFFF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7" id="7"/>
            <p:cNvSpPr/>
            <p:nvPr/>
          </p:nvSpPr>
          <p:spPr>
            <a:xfrm>
              <a:off x="5431713" y="37024"/>
              <a:ext cx="3366289" cy="0"/>
            </a:xfrm>
            <a:prstGeom prst="line">
              <a:avLst/>
            </a:prstGeom>
            <a:ln cap="flat" w="31208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flipH="true">
              <a:off x="5431713" y="37024"/>
              <a:ext cx="20359" cy="880450"/>
            </a:xfrm>
            <a:prstGeom prst="line">
              <a:avLst/>
            </a:prstGeom>
            <a:ln cap="flat" w="31208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flipH="true">
              <a:off x="8757285" y="36887"/>
              <a:ext cx="20359" cy="880450"/>
            </a:xfrm>
            <a:prstGeom prst="line">
              <a:avLst/>
            </a:prstGeom>
            <a:ln cap="flat" w="31208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5431713" y="906361"/>
              <a:ext cx="3366289" cy="0"/>
            </a:xfrm>
            <a:prstGeom prst="line">
              <a:avLst/>
            </a:prstGeom>
            <a:ln cap="flat" w="31208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1" id="11"/>
            <p:cNvSpPr txBox="true"/>
            <p:nvPr/>
          </p:nvSpPr>
          <p:spPr>
            <a:xfrm rot="0">
              <a:off x="489146" y="164776"/>
              <a:ext cx="2236957" cy="512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0"/>
                </a:lnSpc>
                <a:spcBef>
                  <a:spcPct val="0"/>
                </a:spcBef>
              </a:pPr>
              <a:r>
                <a:rPr lang="en-US" b="true" sz="2300">
                  <a:solidFill>
                    <a:srgbClr val="FBF9F1"/>
                  </a:solidFill>
                  <a:latin typeface="Lato Bold"/>
                  <a:ea typeface="Lato Bold"/>
                  <a:cs typeface="Lato Bold"/>
                  <a:sym typeface="Lato Bold"/>
                </a:rPr>
                <a:t>Data Fetch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5702819" y="256159"/>
              <a:ext cx="2808477" cy="3970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86"/>
                </a:lnSpc>
                <a:spcBef>
                  <a:spcPct val="0"/>
                </a:spcBef>
              </a:pPr>
              <a:r>
                <a:rPr lang="en-US" b="true" sz="1776">
                  <a:solidFill>
                    <a:srgbClr val="FBF9F1"/>
                  </a:solidFill>
                  <a:latin typeface="Lato Bold"/>
                  <a:ea typeface="Lato Bold"/>
                  <a:cs typeface="Lato Bold"/>
                  <a:sym typeface="Lato Bold"/>
                </a:rPr>
                <a:t>Data Pre-processing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905455" y="6243217"/>
              <a:ext cx="2236957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FBF9F1"/>
                  </a:solidFill>
                  <a:latin typeface="Lato Bold"/>
                  <a:ea typeface="Lato Bold"/>
                  <a:cs typeface="Lato Bold"/>
                  <a:sym typeface="Lato Bold"/>
                </a:rPr>
                <a:t>Data Study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8627271" y="6203674"/>
              <a:ext cx="2860923" cy="7374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89"/>
                </a:lnSpc>
                <a:spcBef>
                  <a:spcPct val="0"/>
                </a:spcBef>
              </a:pPr>
              <a:r>
                <a:rPr lang="en-US" b="true" sz="1635">
                  <a:solidFill>
                    <a:srgbClr val="FBF9F1"/>
                  </a:solidFill>
                  <a:latin typeface="Lato Bold"/>
                  <a:ea typeface="Lato Bold"/>
                  <a:cs typeface="Lato Bold"/>
                  <a:sym typeface="Lato Bold"/>
                </a:rPr>
                <a:t>Selecting Principal Attributes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1602116" y="170688"/>
              <a:ext cx="2863383" cy="5037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95"/>
                </a:lnSpc>
                <a:spcBef>
                  <a:spcPct val="0"/>
                </a:spcBef>
              </a:pPr>
              <a:r>
                <a:rPr lang="en-US" b="true" sz="2282">
                  <a:solidFill>
                    <a:srgbClr val="FBF9F1"/>
                  </a:solidFill>
                  <a:latin typeface="Lato Bold"/>
                  <a:ea typeface="Lato Bold"/>
                  <a:cs typeface="Lato Bold"/>
                  <a:sym typeface="Lato Bold"/>
                </a:rPr>
                <a:t>Training Models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4724751" y="6324343"/>
              <a:ext cx="2548924" cy="4770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08"/>
                </a:lnSpc>
                <a:spcBef>
                  <a:spcPct val="0"/>
                </a:spcBef>
              </a:pPr>
              <a:r>
                <a:rPr lang="en-US" b="true" sz="2149">
                  <a:solidFill>
                    <a:srgbClr val="FBF9F1"/>
                  </a:solidFill>
                  <a:latin typeface="Lato Bold"/>
                  <a:ea typeface="Lato Bold"/>
                  <a:cs typeface="Lato Bold"/>
                  <a:sym typeface="Lato Bold"/>
                </a:rPr>
                <a:t>Testing Models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7742489" y="73226"/>
              <a:ext cx="3238601" cy="7892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25"/>
                </a:lnSpc>
                <a:spcBef>
                  <a:spcPct val="0"/>
                </a:spcBef>
              </a:pPr>
              <a:r>
                <a:rPr lang="en-US" b="true" sz="1732">
                  <a:solidFill>
                    <a:srgbClr val="FBF9F1"/>
                  </a:solidFill>
                  <a:latin typeface="Lato Bold"/>
                  <a:ea typeface="Lato Bold"/>
                  <a:cs typeface="Lato Bold"/>
                  <a:sym typeface="Lato Bold"/>
                </a:rPr>
                <a:t>Implementing Trained Models on Test Dataset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21330783" y="6243217"/>
              <a:ext cx="1118478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FBF9F1"/>
                  </a:solidFill>
                  <a:latin typeface="Lato Bold"/>
                  <a:ea typeface="Lato Bold"/>
                  <a:cs typeface="Lato Bold"/>
                  <a:sym typeface="Lato Bold"/>
                </a:rPr>
                <a:t>End</a:t>
              </a:r>
            </a:p>
          </p:txBody>
        </p:sp>
        <p:sp>
          <p:nvSpPr>
            <p:cNvPr name="AutoShape 19" id="19"/>
            <p:cNvSpPr/>
            <p:nvPr/>
          </p:nvSpPr>
          <p:spPr>
            <a:xfrm flipH="true">
              <a:off x="1467925" y="909305"/>
              <a:ext cx="8804" cy="5665154"/>
            </a:xfrm>
            <a:prstGeom prst="line">
              <a:avLst/>
            </a:prstGeom>
            <a:ln cap="flat" w="54613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0" id="20"/>
            <p:cNvSpPr/>
            <p:nvPr/>
          </p:nvSpPr>
          <p:spPr>
            <a:xfrm flipV="true">
              <a:off x="7107057" y="921964"/>
              <a:ext cx="0" cy="5652495"/>
            </a:xfrm>
            <a:prstGeom prst="line">
              <a:avLst/>
            </a:prstGeom>
            <a:ln cap="flat" w="54613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1" id="21"/>
            <p:cNvSpPr/>
            <p:nvPr/>
          </p:nvSpPr>
          <p:spPr>
            <a:xfrm>
              <a:off x="11700" y="52239"/>
              <a:ext cx="3366289" cy="0"/>
            </a:xfrm>
            <a:prstGeom prst="line">
              <a:avLst/>
            </a:prstGeom>
            <a:ln cap="flat" w="23406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2" id="22"/>
            <p:cNvSpPr/>
            <p:nvPr/>
          </p:nvSpPr>
          <p:spPr>
            <a:xfrm flipH="true">
              <a:off x="11700" y="52239"/>
              <a:ext cx="20359" cy="880450"/>
            </a:xfrm>
            <a:prstGeom prst="line">
              <a:avLst/>
            </a:prstGeom>
            <a:ln cap="flat" w="23406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3" id="23"/>
            <p:cNvSpPr/>
            <p:nvPr/>
          </p:nvSpPr>
          <p:spPr>
            <a:xfrm flipH="true">
              <a:off x="3337272" y="52102"/>
              <a:ext cx="20359" cy="880450"/>
            </a:xfrm>
            <a:prstGeom prst="line">
              <a:avLst/>
            </a:prstGeom>
            <a:ln cap="flat" w="23406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4" id="24"/>
            <p:cNvSpPr/>
            <p:nvPr/>
          </p:nvSpPr>
          <p:spPr>
            <a:xfrm>
              <a:off x="11700" y="921575"/>
              <a:ext cx="3366289" cy="0"/>
            </a:xfrm>
            <a:prstGeom prst="line">
              <a:avLst/>
            </a:prstGeom>
            <a:ln cap="flat" w="23406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5" id="25"/>
            <p:cNvSpPr/>
            <p:nvPr/>
          </p:nvSpPr>
          <p:spPr>
            <a:xfrm flipH="true">
              <a:off x="4169082" y="446371"/>
              <a:ext cx="8804" cy="5639754"/>
            </a:xfrm>
            <a:prstGeom prst="line">
              <a:avLst/>
            </a:prstGeom>
            <a:ln cap="flat" w="54613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6" id="26"/>
            <p:cNvSpPr/>
            <p:nvPr/>
          </p:nvSpPr>
          <p:spPr>
            <a:xfrm>
              <a:off x="4156382" y="459032"/>
              <a:ext cx="1259731" cy="0"/>
            </a:xfrm>
            <a:prstGeom prst="line">
              <a:avLst/>
            </a:prstGeom>
            <a:ln cap="flat" w="54613">
              <a:solidFill>
                <a:srgbClr val="FFFFF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7" id="27"/>
            <p:cNvSpPr/>
            <p:nvPr/>
          </p:nvSpPr>
          <p:spPr>
            <a:xfrm>
              <a:off x="2738511" y="6105940"/>
              <a:ext cx="2677602" cy="0"/>
            </a:xfrm>
            <a:prstGeom prst="line">
              <a:avLst/>
            </a:prstGeom>
            <a:ln cap="flat" w="23406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8" id="28"/>
            <p:cNvSpPr/>
            <p:nvPr/>
          </p:nvSpPr>
          <p:spPr>
            <a:xfrm flipH="true">
              <a:off x="2738511" y="6105940"/>
              <a:ext cx="16194" cy="880450"/>
            </a:xfrm>
            <a:prstGeom prst="line">
              <a:avLst/>
            </a:prstGeom>
            <a:ln cap="flat" w="23406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9" id="29"/>
            <p:cNvSpPr/>
            <p:nvPr/>
          </p:nvSpPr>
          <p:spPr>
            <a:xfrm flipH="true">
              <a:off x="5383727" y="6105803"/>
              <a:ext cx="16194" cy="880450"/>
            </a:xfrm>
            <a:prstGeom prst="line">
              <a:avLst/>
            </a:prstGeom>
            <a:ln cap="flat" w="23406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0" id="30"/>
            <p:cNvSpPr/>
            <p:nvPr/>
          </p:nvSpPr>
          <p:spPr>
            <a:xfrm>
              <a:off x="2738511" y="6975277"/>
              <a:ext cx="2677602" cy="0"/>
            </a:xfrm>
            <a:prstGeom prst="line">
              <a:avLst/>
            </a:prstGeom>
            <a:ln cap="flat" w="23406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1" id="31"/>
            <p:cNvSpPr/>
            <p:nvPr/>
          </p:nvSpPr>
          <p:spPr>
            <a:xfrm>
              <a:off x="7081657" y="6566008"/>
              <a:ext cx="1285131" cy="0"/>
            </a:xfrm>
            <a:prstGeom prst="line">
              <a:avLst/>
            </a:prstGeom>
            <a:ln cap="flat" w="54613">
              <a:solidFill>
                <a:srgbClr val="FFFFF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32" id="32"/>
            <p:cNvSpPr/>
            <p:nvPr/>
          </p:nvSpPr>
          <p:spPr>
            <a:xfrm>
              <a:off x="8382388" y="6131340"/>
              <a:ext cx="3366289" cy="0"/>
            </a:xfrm>
            <a:prstGeom prst="line">
              <a:avLst/>
            </a:prstGeom>
            <a:ln cap="flat" w="23406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3" id="33"/>
            <p:cNvSpPr/>
            <p:nvPr/>
          </p:nvSpPr>
          <p:spPr>
            <a:xfrm flipH="true">
              <a:off x="8382388" y="6131340"/>
              <a:ext cx="20359" cy="880450"/>
            </a:xfrm>
            <a:prstGeom prst="line">
              <a:avLst/>
            </a:prstGeom>
            <a:ln cap="flat" w="23406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4" id="34"/>
            <p:cNvSpPr/>
            <p:nvPr/>
          </p:nvSpPr>
          <p:spPr>
            <a:xfrm flipH="true">
              <a:off x="11707960" y="6131203"/>
              <a:ext cx="20359" cy="880450"/>
            </a:xfrm>
            <a:prstGeom prst="line">
              <a:avLst/>
            </a:prstGeom>
            <a:ln cap="flat" w="23406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5" id="35"/>
            <p:cNvSpPr/>
            <p:nvPr/>
          </p:nvSpPr>
          <p:spPr>
            <a:xfrm>
              <a:off x="8382388" y="7000677"/>
              <a:ext cx="3366289" cy="0"/>
            </a:xfrm>
            <a:prstGeom prst="line">
              <a:avLst/>
            </a:prstGeom>
            <a:ln cap="flat" w="23406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6" id="36"/>
            <p:cNvSpPr/>
            <p:nvPr/>
          </p:nvSpPr>
          <p:spPr>
            <a:xfrm flipV="true">
              <a:off x="10083132" y="471692"/>
              <a:ext cx="0" cy="5652495"/>
            </a:xfrm>
            <a:prstGeom prst="line">
              <a:avLst/>
            </a:prstGeom>
            <a:ln cap="flat" w="54613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7" id="37"/>
            <p:cNvSpPr/>
            <p:nvPr/>
          </p:nvSpPr>
          <p:spPr>
            <a:xfrm>
              <a:off x="10057732" y="475079"/>
              <a:ext cx="1285131" cy="0"/>
            </a:xfrm>
            <a:prstGeom prst="line">
              <a:avLst/>
            </a:prstGeom>
            <a:ln cap="flat" w="54613">
              <a:solidFill>
                <a:srgbClr val="FFFFF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38" id="38"/>
            <p:cNvSpPr/>
            <p:nvPr/>
          </p:nvSpPr>
          <p:spPr>
            <a:xfrm>
              <a:off x="11358463" y="11703"/>
              <a:ext cx="3366289" cy="0"/>
            </a:xfrm>
            <a:prstGeom prst="line">
              <a:avLst/>
            </a:prstGeom>
            <a:ln cap="flat" w="23406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9" id="39"/>
            <p:cNvSpPr/>
            <p:nvPr/>
          </p:nvSpPr>
          <p:spPr>
            <a:xfrm flipH="true">
              <a:off x="11358463" y="11703"/>
              <a:ext cx="20359" cy="880450"/>
            </a:xfrm>
            <a:prstGeom prst="line">
              <a:avLst/>
            </a:prstGeom>
            <a:ln cap="flat" w="23406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0" id="40"/>
            <p:cNvSpPr/>
            <p:nvPr/>
          </p:nvSpPr>
          <p:spPr>
            <a:xfrm flipH="true">
              <a:off x="14684035" y="11566"/>
              <a:ext cx="20359" cy="880450"/>
            </a:xfrm>
            <a:prstGeom prst="line">
              <a:avLst/>
            </a:prstGeom>
            <a:ln cap="flat" w="23406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1" id="41"/>
            <p:cNvSpPr/>
            <p:nvPr/>
          </p:nvSpPr>
          <p:spPr>
            <a:xfrm>
              <a:off x="11358463" y="881040"/>
              <a:ext cx="3366289" cy="0"/>
            </a:xfrm>
            <a:prstGeom prst="line">
              <a:avLst/>
            </a:prstGeom>
            <a:ln cap="flat" w="23406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2" id="42"/>
            <p:cNvSpPr/>
            <p:nvPr/>
          </p:nvSpPr>
          <p:spPr>
            <a:xfrm>
              <a:off x="14433707" y="6152028"/>
              <a:ext cx="3366289" cy="0"/>
            </a:xfrm>
            <a:prstGeom prst="line">
              <a:avLst/>
            </a:prstGeom>
            <a:ln cap="flat" w="23406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3" id="43"/>
            <p:cNvSpPr/>
            <p:nvPr/>
          </p:nvSpPr>
          <p:spPr>
            <a:xfrm flipH="true">
              <a:off x="14433707" y="6152028"/>
              <a:ext cx="20359" cy="880450"/>
            </a:xfrm>
            <a:prstGeom prst="line">
              <a:avLst/>
            </a:prstGeom>
            <a:ln cap="flat" w="23406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4" id="44"/>
            <p:cNvSpPr/>
            <p:nvPr/>
          </p:nvSpPr>
          <p:spPr>
            <a:xfrm flipH="true">
              <a:off x="17759279" y="6151891"/>
              <a:ext cx="20359" cy="880450"/>
            </a:xfrm>
            <a:prstGeom prst="line">
              <a:avLst/>
            </a:prstGeom>
            <a:ln cap="flat" w="23406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5" id="45"/>
            <p:cNvSpPr/>
            <p:nvPr/>
          </p:nvSpPr>
          <p:spPr>
            <a:xfrm>
              <a:off x="14433707" y="7021364"/>
              <a:ext cx="3366289" cy="0"/>
            </a:xfrm>
            <a:prstGeom prst="line">
              <a:avLst/>
            </a:prstGeom>
            <a:ln cap="flat" w="23406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6" id="46"/>
            <p:cNvSpPr/>
            <p:nvPr/>
          </p:nvSpPr>
          <p:spPr>
            <a:xfrm flipV="true">
              <a:off x="13145676" y="888113"/>
              <a:ext cx="0" cy="5652495"/>
            </a:xfrm>
            <a:prstGeom prst="line">
              <a:avLst/>
            </a:prstGeom>
            <a:ln cap="flat" w="54613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13132976" y="6549060"/>
              <a:ext cx="1285131" cy="0"/>
            </a:xfrm>
            <a:prstGeom prst="line">
              <a:avLst/>
            </a:prstGeom>
            <a:ln cap="flat" w="54613">
              <a:solidFill>
                <a:srgbClr val="FFFFF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8" id="48"/>
            <p:cNvSpPr/>
            <p:nvPr/>
          </p:nvSpPr>
          <p:spPr>
            <a:xfrm flipV="true">
              <a:off x="16299551" y="463241"/>
              <a:ext cx="0" cy="5652495"/>
            </a:xfrm>
            <a:prstGeom prst="line">
              <a:avLst/>
            </a:prstGeom>
            <a:ln cap="flat" w="54613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9" id="49"/>
            <p:cNvSpPr/>
            <p:nvPr/>
          </p:nvSpPr>
          <p:spPr>
            <a:xfrm>
              <a:off x="16286851" y="486907"/>
              <a:ext cx="1285131" cy="0"/>
            </a:xfrm>
            <a:prstGeom prst="line">
              <a:avLst/>
            </a:prstGeom>
            <a:ln cap="flat" w="54613">
              <a:solidFill>
                <a:srgbClr val="FFFFF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50" id="50"/>
            <p:cNvSpPr/>
            <p:nvPr/>
          </p:nvSpPr>
          <p:spPr>
            <a:xfrm>
              <a:off x="17587582" y="52239"/>
              <a:ext cx="3366289" cy="0"/>
            </a:xfrm>
            <a:prstGeom prst="line">
              <a:avLst/>
            </a:prstGeom>
            <a:ln cap="flat" w="23406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1" id="51"/>
            <p:cNvSpPr/>
            <p:nvPr/>
          </p:nvSpPr>
          <p:spPr>
            <a:xfrm flipH="true">
              <a:off x="17587582" y="52239"/>
              <a:ext cx="20359" cy="880450"/>
            </a:xfrm>
            <a:prstGeom prst="line">
              <a:avLst/>
            </a:prstGeom>
            <a:ln cap="flat" w="23406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 flipH="true">
              <a:off x="20913154" y="52102"/>
              <a:ext cx="20359" cy="880450"/>
            </a:xfrm>
            <a:prstGeom prst="line">
              <a:avLst/>
            </a:prstGeom>
            <a:ln cap="flat" w="23406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3" id="53"/>
            <p:cNvSpPr/>
            <p:nvPr/>
          </p:nvSpPr>
          <p:spPr>
            <a:xfrm>
              <a:off x="17587582" y="921575"/>
              <a:ext cx="3366289" cy="0"/>
            </a:xfrm>
            <a:prstGeom prst="line">
              <a:avLst/>
            </a:prstGeom>
            <a:ln cap="flat" w="23406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4" id="54"/>
            <p:cNvSpPr/>
            <p:nvPr/>
          </p:nvSpPr>
          <p:spPr>
            <a:xfrm flipV="true">
              <a:off x="19262926" y="937179"/>
              <a:ext cx="0" cy="5652495"/>
            </a:xfrm>
            <a:prstGeom prst="line">
              <a:avLst/>
            </a:prstGeom>
            <a:ln cap="flat" w="54613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5" id="55"/>
            <p:cNvSpPr/>
            <p:nvPr/>
          </p:nvSpPr>
          <p:spPr>
            <a:xfrm>
              <a:off x="19237526" y="6574460"/>
              <a:ext cx="1285131" cy="0"/>
            </a:xfrm>
            <a:prstGeom prst="line">
              <a:avLst/>
            </a:prstGeom>
            <a:ln cap="flat" w="54613">
              <a:solidFill>
                <a:srgbClr val="FFFFFF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56" id="56"/>
            <p:cNvSpPr/>
            <p:nvPr/>
          </p:nvSpPr>
          <p:spPr>
            <a:xfrm>
              <a:off x="20533410" y="6101729"/>
              <a:ext cx="2320493" cy="0"/>
            </a:xfrm>
            <a:prstGeom prst="line">
              <a:avLst/>
            </a:prstGeom>
            <a:ln cap="flat" w="23406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7" id="57"/>
            <p:cNvSpPr/>
            <p:nvPr/>
          </p:nvSpPr>
          <p:spPr>
            <a:xfrm flipH="true">
              <a:off x="20533410" y="6101729"/>
              <a:ext cx="14034" cy="880450"/>
            </a:xfrm>
            <a:prstGeom prst="line">
              <a:avLst/>
            </a:prstGeom>
            <a:ln cap="flat" w="23406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8" id="58"/>
            <p:cNvSpPr/>
            <p:nvPr/>
          </p:nvSpPr>
          <p:spPr>
            <a:xfrm flipH="true">
              <a:off x="22825837" y="6101593"/>
              <a:ext cx="14034" cy="880450"/>
            </a:xfrm>
            <a:prstGeom prst="line">
              <a:avLst/>
            </a:prstGeom>
            <a:ln cap="flat" w="23406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9" id="59"/>
            <p:cNvSpPr/>
            <p:nvPr/>
          </p:nvSpPr>
          <p:spPr>
            <a:xfrm>
              <a:off x="20533410" y="6971066"/>
              <a:ext cx="2320493" cy="0"/>
            </a:xfrm>
            <a:prstGeom prst="line">
              <a:avLst/>
            </a:prstGeom>
            <a:ln cap="flat" w="23406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6626729">
            <a:off x="-8130685" y="1817905"/>
            <a:ext cx="12221289" cy="8822969"/>
          </a:xfrm>
          <a:custGeom>
            <a:avLst/>
            <a:gdLst/>
            <a:ahLst/>
            <a:cxnLst/>
            <a:rect r="r" b="b" t="t" l="l"/>
            <a:pathLst>
              <a:path h="8822969" w="12221289">
                <a:moveTo>
                  <a:pt x="12221289" y="0"/>
                </a:moveTo>
                <a:lnTo>
                  <a:pt x="0" y="0"/>
                </a:lnTo>
                <a:lnTo>
                  <a:pt x="0" y="8822968"/>
                </a:lnTo>
                <a:lnTo>
                  <a:pt x="12221289" y="8822968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22007" y="2279207"/>
            <a:ext cx="10126030" cy="7374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2971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📌 Dataset Issues</a:t>
            </a:r>
          </a:p>
          <a:p>
            <a:pPr algn="l" marL="641627" indent="-320814" lvl="1">
              <a:lnSpc>
                <a:spcPts val="4160"/>
              </a:lnSpc>
              <a:buAutoNum type="arabicPeriod" startAt="1"/>
            </a:pPr>
            <a:r>
              <a:rPr lang="en-US" sz="2971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Incomplete rows</a:t>
            </a:r>
          </a:p>
          <a:p>
            <a:pPr algn="l" marL="641627" indent="-320814" lvl="1">
              <a:lnSpc>
                <a:spcPts val="4160"/>
              </a:lnSpc>
              <a:buAutoNum type="arabicPeriod" startAt="1"/>
            </a:pPr>
            <a:r>
              <a:rPr lang="en-US" sz="2971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Mixed date formats</a:t>
            </a:r>
          </a:p>
          <a:p>
            <a:pPr algn="l" marL="641627" indent="-320814" lvl="1">
              <a:lnSpc>
                <a:spcPts val="4160"/>
              </a:lnSpc>
              <a:buAutoNum type="arabicPeriod" startAt="1"/>
            </a:pPr>
            <a:r>
              <a:rPr lang="en-US" sz="2971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Strange symbols in comments</a:t>
            </a:r>
          </a:p>
          <a:p>
            <a:pPr algn="l">
              <a:lnSpc>
                <a:spcPts val="4160"/>
              </a:lnSpc>
            </a:pPr>
            <a:r>
              <a:rPr lang="en-US" sz="2971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⚙️ Steps</a:t>
            </a:r>
          </a:p>
          <a:p>
            <a:pPr algn="l" marL="641627" indent="-320814" lvl="1">
              <a:lnSpc>
                <a:spcPts val="4160"/>
              </a:lnSpc>
              <a:buAutoNum type="arabicPeriod" startAt="1"/>
            </a:pPr>
            <a:r>
              <a:rPr lang="en-US" sz="2971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Loaded with Pandas (on_bad_lines='skip')</a:t>
            </a:r>
          </a:p>
          <a:p>
            <a:pPr algn="l" marL="641627" indent="-320814" lvl="1">
              <a:lnSpc>
                <a:spcPts val="4160"/>
              </a:lnSpc>
              <a:buAutoNum type="arabicPeriod" startAt="1"/>
            </a:pPr>
            <a:r>
              <a:rPr lang="en-US" sz="2971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Cleaned comments (HTML, special chars, lowercase)</a:t>
            </a:r>
          </a:p>
          <a:p>
            <a:pPr algn="l" marL="641627" indent="-320814" lvl="1">
              <a:lnSpc>
                <a:spcPts val="4160"/>
              </a:lnSpc>
              <a:buAutoNum type="arabicPeriod" startAt="1"/>
            </a:pPr>
            <a:r>
              <a:rPr lang="en-US" sz="2971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Handled missing values</a:t>
            </a:r>
          </a:p>
          <a:p>
            <a:pPr algn="l" marL="641627" indent="-320814" lvl="1">
              <a:lnSpc>
                <a:spcPts val="4160"/>
              </a:lnSpc>
              <a:buAutoNum type="arabicPeriod" startAt="1"/>
            </a:pPr>
            <a:r>
              <a:rPr lang="en-US" sz="2971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Unified date &amp; time formats</a:t>
            </a:r>
          </a:p>
          <a:p>
            <a:pPr algn="l">
              <a:lnSpc>
                <a:spcPts val="4160"/>
              </a:lnSpc>
            </a:pPr>
            <a:r>
              <a:rPr lang="en-US" sz="2971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⚠️ Challenges</a:t>
            </a:r>
          </a:p>
          <a:p>
            <a:pPr algn="l" marL="641627" indent="-320814" lvl="1">
              <a:lnSpc>
                <a:spcPts val="4160"/>
              </a:lnSpc>
              <a:buAutoNum type="arabicPeriod" startAt="1"/>
            </a:pPr>
            <a:r>
              <a:rPr lang="en-US" sz="2971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Large file size slowed operations</a:t>
            </a:r>
          </a:p>
          <a:p>
            <a:pPr algn="l" marL="641627" indent="-320814" lvl="1">
              <a:lnSpc>
                <a:spcPts val="4160"/>
              </a:lnSpc>
              <a:buAutoNum type="arabicPeriod" startAt="1"/>
            </a:pPr>
            <a:r>
              <a:rPr lang="en-US" sz="2971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Inconsistent time formats caused parsing errors</a:t>
            </a:r>
          </a:p>
          <a:p>
            <a:pPr algn="l">
              <a:lnSpc>
                <a:spcPts val="4160"/>
              </a:lnSpc>
            </a:pPr>
            <a:r>
              <a:rPr lang="en-US" sz="2971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✅ Outcome</a:t>
            </a:r>
          </a:p>
          <a:p>
            <a:pPr algn="l" marL="641627" indent="-320814" lvl="1">
              <a:lnSpc>
                <a:spcPts val="4160"/>
              </a:lnSpc>
              <a:buAutoNum type="arabicPeriod" startAt="1"/>
            </a:pPr>
            <a:r>
              <a:rPr lang="en-US" sz="2971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Structured dataset, ready for analysis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208659" y="1028700"/>
            <a:ext cx="9870683" cy="98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DATA PRE-PROCESSING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45790" y="1491443"/>
            <a:ext cx="13745171" cy="10034901"/>
          </a:xfrm>
          <a:custGeom>
            <a:avLst/>
            <a:gdLst/>
            <a:ahLst/>
            <a:cxnLst/>
            <a:rect r="r" b="b" t="t" l="l"/>
            <a:pathLst>
              <a:path h="10034901" w="13745171">
                <a:moveTo>
                  <a:pt x="0" y="0"/>
                </a:moveTo>
                <a:lnTo>
                  <a:pt x="13745171" y="0"/>
                </a:lnTo>
                <a:lnTo>
                  <a:pt x="13745171" y="10034901"/>
                </a:lnTo>
                <a:lnTo>
                  <a:pt x="0" y="100349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6000"/>
            </a:blip>
            <a:stretch>
              <a:fillRect l="-523" t="0" r="-52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58865" y="2128837"/>
            <a:ext cx="4829976" cy="2226390"/>
            <a:chOff x="0" y="0"/>
            <a:chExt cx="6439968" cy="296852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6439968" cy="792417"/>
              <a:chOff x="0" y="0"/>
              <a:chExt cx="1797245" cy="22114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797245" cy="221145"/>
              </a:xfrm>
              <a:custGeom>
                <a:avLst/>
                <a:gdLst/>
                <a:ahLst/>
                <a:cxnLst/>
                <a:rect r="r" b="b" t="t" l="l"/>
                <a:pathLst>
                  <a:path h="221145" w="1797245">
                    <a:moveTo>
                      <a:pt x="68072" y="0"/>
                    </a:moveTo>
                    <a:lnTo>
                      <a:pt x="1729173" y="0"/>
                    </a:lnTo>
                    <a:cubicBezTo>
                      <a:pt x="1766768" y="0"/>
                      <a:pt x="1797245" y="30477"/>
                      <a:pt x="1797245" y="68072"/>
                    </a:cubicBezTo>
                    <a:lnTo>
                      <a:pt x="1797245" y="153073"/>
                    </a:lnTo>
                    <a:cubicBezTo>
                      <a:pt x="1797245" y="190668"/>
                      <a:pt x="1766768" y="221145"/>
                      <a:pt x="1729173" y="221145"/>
                    </a:cubicBezTo>
                    <a:lnTo>
                      <a:pt x="68072" y="221145"/>
                    </a:lnTo>
                    <a:cubicBezTo>
                      <a:pt x="30477" y="221145"/>
                      <a:pt x="0" y="190668"/>
                      <a:pt x="0" y="153073"/>
                    </a:cubicBezTo>
                    <a:lnTo>
                      <a:pt x="0" y="68072"/>
                    </a:lnTo>
                    <a:cubicBezTo>
                      <a:pt x="0" y="30477"/>
                      <a:pt x="30477" y="0"/>
                      <a:pt x="6807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100" cap="rnd">
                <a:solidFill>
                  <a:srgbClr val="FBF9F1"/>
                </a:solidFill>
                <a:prstDash val="solid"/>
                <a:round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1797245" cy="259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975298"/>
              <a:ext cx="6439968" cy="1993222"/>
              <a:chOff x="0" y="0"/>
              <a:chExt cx="1797245" cy="556262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797245" cy="556262"/>
              </a:xfrm>
              <a:custGeom>
                <a:avLst/>
                <a:gdLst/>
                <a:ahLst/>
                <a:cxnLst/>
                <a:rect r="r" b="b" t="t" l="l"/>
                <a:pathLst>
                  <a:path h="556262" w="1797245">
                    <a:moveTo>
                      <a:pt x="22691" y="0"/>
                    </a:moveTo>
                    <a:lnTo>
                      <a:pt x="1774554" y="0"/>
                    </a:lnTo>
                    <a:cubicBezTo>
                      <a:pt x="1787086" y="0"/>
                      <a:pt x="1797245" y="10159"/>
                      <a:pt x="1797245" y="22691"/>
                    </a:cubicBezTo>
                    <a:lnTo>
                      <a:pt x="1797245" y="533571"/>
                    </a:lnTo>
                    <a:cubicBezTo>
                      <a:pt x="1797245" y="546103"/>
                      <a:pt x="1787086" y="556262"/>
                      <a:pt x="1774554" y="556262"/>
                    </a:cubicBezTo>
                    <a:lnTo>
                      <a:pt x="22691" y="556262"/>
                    </a:lnTo>
                    <a:cubicBezTo>
                      <a:pt x="10159" y="556262"/>
                      <a:pt x="0" y="546103"/>
                      <a:pt x="0" y="533571"/>
                    </a:cubicBezTo>
                    <a:lnTo>
                      <a:pt x="0" y="22691"/>
                    </a:lnTo>
                    <a:cubicBezTo>
                      <a:pt x="0" y="10159"/>
                      <a:pt x="10159" y="0"/>
                      <a:pt x="22691" y="0"/>
                    </a:cubicBezTo>
                    <a:close/>
                  </a:path>
                </a:pathLst>
              </a:custGeom>
              <a:solidFill>
                <a:srgbClr val="FBF9F1"/>
              </a:solidFill>
              <a:ln w="38100" cap="sq">
                <a:solidFill>
                  <a:srgbClr val="FBF9F1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1797245" cy="5943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1401337" y="181323"/>
              <a:ext cx="3637294" cy="391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77"/>
                </a:lnSpc>
                <a:spcBef>
                  <a:spcPct val="0"/>
                </a:spcBef>
              </a:pPr>
              <a:r>
                <a:rPr lang="en-US" b="true" sz="1769">
                  <a:solidFill>
                    <a:srgbClr val="FBF9F1"/>
                  </a:solidFill>
                  <a:latin typeface="Lato Bold"/>
                  <a:ea typeface="Lato Bold"/>
                  <a:cs typeface="Lato Bold"/>
                  <a:sym typeface="Lato Bold"/>
                </a:rPr>
                <a:t>KMEANS (CLUSTERING)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449090" y="1454736"/>
              <a:ext cx="5541789" cy="10814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36191" indent="-168096" lvl="1">
                <a:lnSpc>
                  <a:spcPts val="2180"/>
                </a:lnSpc>
                <a:buFont typeface="Arial"/>
                <a:buChar char="•"/>
              </a:pPr>
              <a:r>
                <a:rPr lang="en-US" sz="1557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G</a:t>
              </a:r>
              <a:r>
                <a:rPr lang="en-US" sz="1557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roups UFO sightings into k geographic clusters.</a:t>
              </a:r>
            </a:p>
            <a:p>
              <a:pPr algn="l" marL="336191" indent="-168096" lvl="1">
                <a:lnSpc>
                  <a:spcPts val="218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557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Used to find hotspot regions.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525413" y="732618"/>
            <a:ext cx="9237174" cy="7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b="true" sz="500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MODELS USED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833787" y="2917110"/>
            <a:ext cx="4829976" cy="2226390"/>
            <a:chOff x="0" y="0"/>
            <a:chExt cx="6439968" cy="2968520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6439968" cy="792417"/>
              <a:chOff x="0" y="0"/>
              <a:chExt cx="1797245" cy="221145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797245" cy="221145"/>
              </a:xfrm>
              <a:custGeom>
                <a:avLst/>
                <a:gdLst/>
                <a:ahLst/>
                <a:cxnLst/>
                <a:rect r="r" b="b" t="t" l="l"/>
                <a:pathLst>
                  <a:path h="221145" w="1797245">
                    <a:moveTo>
                      <a:pt x="68072" y="0"/>
                    </a:moveTo>
                    <a:lnTo>
                      <a:pt x="1729173" y="0"/>
                    </a:lnTo>
                    <a:cubicBezTo>
                      <a:pt x="1766768" y="0"/>
                      <a:pt x="1797245" y="30477"/>
                      <a:pt x="1797245" y="68072"/>
                    </a:cubicBezTo>
                    <a:lnTo>
                      <a:pt x="1797245" y="153073"/>
                    </a:lnTo>
                    <a:cubicBezTo>
                      <a:pt x="1797245" y="190668"/>
                      <a:pt x="1766768" y="221145"/>
                      <a:pt x="1729173" y="221145"/>
                    </a:cubicBezTo>
                    <a:lnTo>
                      <a:pt x="68072" y="221145"/>
                    </a:lnTo>
                    <a:cubicBezTo>
                      <a:pt x="30477" y="221145"/>
                      <a:pt x="0" y="190668"/>
                      <a:pt x="0" y="153073"/>
                    </a:cubicBezTo>
                    <a:lnTo>
                      <a:pt x="0" y="68072"/>
                    </a:lnTo>
                    <a:cubicBezTo>
                      <a:pt x="0" y="30477"/>
                      <a:pt x="30477" y="0"/>
                      <a:pt x="6807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100" cap="rnd">
                <a:solidFill>
                  <a:srgbClr val="FFD944"/>
                </a:solidFill>
                <a:prstDash val="solid"/>
                <a:round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1797245" cy="259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0" y="975298"/>
              <a:ext cx="6439968" cy="1993222"/>
              <a:chOff x="0" y="0"/>
              <a:chExt cx="1797245" cy="556262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797245" cy="556262"/>
              </a:xfrm>
              <a:custGeom>
                <a:avLst/>
                <a:gdLst/>
                <a:ahLst/>
                <a:cxnLst/>
                <a:rect r="r" b="b" t="t" l="l"/>
                <a:pathLst>
                  <a:path h="556262" w="1797245">
                    <a:moveTo>
                      <a:pt x="22691" y="0"/>
                    </a:moveTo>
                    <a:lnTo>
                      <a:pt x="1774554" y="0"/>
                    </a:lnTo>
                    <a:cubicBezTo>
                      <a:pt x="1787086" y="0"/>
                      <a:pt x="1797245" y="10159"/>
                      <a:pt x="1797245" y="22691"/>
                    </a:cubicBezTo>
                    <a:lnTo>
                      <a:pt x="1797245" y="533571"/>
                    </a:lnTo>
                    <a:cubicBezTo>
                      <a:pt x="1797245" y="546103"/>
                      <a:pt x="1787086" y="556262"/>
                      <a:pt x="1774554" y="556262"/>
                    </a:cubicBezTo>
                    <a:lnTo>
                      <a:pt x="22691" y="556262"/>
                    </a:lnTo>
                    <a:cubicBezTo>
                      <a:pt x="10159" y="556262"/>
                      <a:pt x="0" y="546103"/>
                      <a:pt x="0" y="533571"/>
                    </a:cubicBezTo>
                    <a:lnTo>
                      <a:pt x="0" y="22691"/>
                    </a:lnTo>
                    <a:cubicBezTo>
                      <a:pt x="0" y="10159"/>
                      <a:pt x="10159" y="0"/>
                      <a:pt x="22691" y="0"/>
                    </a:cubicBezTo>
                    <a:close/>
                  </a:path>
                </a:pathLst>
              </a:custGeom>
              <a:solidFill>
                <a:srgbClr val="FFD944"/>
              </a:solidFill>
              <a:ln w="38100" cap="sq">
                <a:solidFill>
                  <a:srgbClr val="FFD944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1797245" cy="5943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1401337" y="181323"/>
              <a:ext cx="3637294" cy="391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77"/>
                </a:lnSpc>
                <a:spcBef>
                  <a:spcPct val="0"/>
                </a:spcBef>
              </a:pPr>
              <a:r>
                <a:rPr lang="en-US" b="true" sz="1769">
                  <a:solidFill>
                    <a:srgbClr val="FFD944"/>
                  </a:solidFill>
                  <a:latin typeface="Lato Bold"/>
                  <a:ea typeface="Lato Bold"/>
                  <a:cs typeface="Lato Bold"/>
                  <a:sym typeface="Lato Bold"/>
                </a:rPr>
                <a:t>DBSCAN (CLUSTERING)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482542" y="1416874"/>
              <a:ext cx="5541789" cy="10814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36191" indent="-168096" lvl="1">
                <a:lnSpc>
                  <a:spcPts val="2180"/>
                </a:lnSpc>
                <a:buFont typeface="Arial"/>
                <a:buChar char="•"/>
              </a:pPr>
              <a:r>
                <a:rPr lang="en-US" sz="1557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Density-based clustering to detect dense UFO sighting areas and outliers.</a:t>
              </a:r>
            </a:p>
            <a:p>
              <a:pPr algn="l" marL="336191" indent="-168096" lvl="1">
                <a:lnSpc>
                  <a:spcPts val="218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557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Useful for irregular cluster shapes.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713549" y="2204276"/>
            <a:ext cx="4829976" cy="2226390"/>
            <a:chOff x="0" y="0"/>
            <a:chExt cx="6439968" cy="2968520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6439968" cy="792417"/>
              <a:chOff x="0" y="0"/>
              <a:chExt cx="1797245" cy="221145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797245" cy="221145"/>
              </a:xfrm>
              <a:custGeom>
                <a:avLst/>
                <a:gdLst/>
                <a:ahLst/>
                <a:cxnLst/>
                <a:rect r="r" b="b" t="t" l="l"/>
                <a:pathLst>
                  <a:path h="221145" w="1797245">
                    <a:moveTo>
                      <a:pt x="68072" y="0"/>
                    </a:moveTo>
                    <a:lnTo>
                      <a:pt x="1729173" y="0"/>
                    </a:lnTo>
                    <a:cubicBezTo>
                      <a:pt x="1766768" y="0"/>
                      <a:pt x="1797245" y="30477"/>
                      <a:pt x="1797245" y="68072"/>
                    </a:cubicBezTo>
                    <a:lnTo>
                      <a:pt x="1797245" y="153073"/>
                    </a:lnTo>
                    <a:cubicBezTo>
                      <a:pt x="1797245" y="190668"/>
                      <a:pt x="1766768" y="221145"/>
                      <a:pt x="1729173" y="221145"/>
                    </a:cubicBezTo>
                    <a:lnTo>
                      <a:pt x="68072" y="221145"/>
                    </a:lnTo>
                    <a:cubicBezTo>
                      <a:pt x="30477" y="221145"/>
                      <a:pt x="0" y="190668"/>
                      <a:pt x="0" y="153073"/>
                    </a:cubicBezTo>
                    <a:lnTo>
                      <a:pt x="0" y="68072"/>
                    </a:lnTo>
                    <a:cubicBezTo>
                      <a:pt x="0" y="30477"/>
                      <a:pt x="30477" y="0"/>
                      <a:pt x="6807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100" cap="rnd">
                <a:solidFill>
                  <a:srgbClr val="FBF9F1"/>
                </a:solidFill>
                <a:prstDash val="solid"/>
                <a:round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38100"/>
                <a:ext cx="1797245" cy="2592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0" y="975298"/>
              <a:ext cx="6439968" cy="1993222"/>
              <a:chOff x="0" y="0"/>
              <a:chExt cx="1797245" cy="556262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797245" cy="556262"/>
              </a:xfrm>
              <a:custGeom>
                <a:avLst/>
                <a:gdLst/>
                <a:ahLst/>
                <a:cxnLst/>
                <a:rect r="r" b="b" t="t" l="l"/>
                <a:pathLst>
                  <a:path h="556262" w="1797245">
                    <a:moveTo>
                      <a:pt x="22691" y="0"/>
                    </a:moveTo>
                    <a:lnTo>
                      <a:pt x="1774554" y="0"/>
                    </a:lnTo>
                    <a:cubicBezTo>
                      <a:pt x="1787086" y="0"/>
                      <a:pt x="1797245" y="10159"/>
                      <a:pt x="1797245" y="22691"/>
                    </a:cubicBezTo>
                    <a:lnTo>
                      <a:pt x="1797245" y="533571"/>
                    </a:lnTo>
                    <a:cubicBezTo>
                      <a:pt x="1797245" y="546103"/>
                      <a:pt x="1787086" y="556262"/>
                      <a:pt x="1774554" y="556262"/>
                    </a:cubicBezTo>
                    <a:lnTo>
                      <a:pt x="22691" y="556262"/>
                    </a:lnTo>
                    <a:cubicBezTo>
                      <a:pt x="10159" y="556262"/>
                      <a:pt x="0" y="546103"/>
                      <a:pt x="0" y="533571"/>
                    </a:cubicBezTo>
                    <a:lnTo>
                      <a:pt x="0" y="22691"/>
                    </a:lnTo>
                    <a:cubicBezTo>
                      <a:pt x="0" y="10159"/>
                      <a:pt x="10159" y="0"/>
                      <a:pt x="22691" y="0"/>
                    </a:cubicBezTo>
                    <a:close/>
                  </a:path>
                </a:pathLst>
              </a:custGeom>
              <a:solidFill>
                <a:srgbClr val="FBF9F1"/>
              </a:solidFill>
              <a:ln w="38100" cap="sq">
                <a:solidFill>
                  <a:srgbClr val="FBF9F1"/>
                </a:solidFill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38100"/>
                <a:ext cx="1797245" cy="5943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341221" y="181323"/>
              <a:ext cx="5757527" cy="391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77"/>
                </a:lnSpc>
                <a:spcBef>
                  <a:spcPct val="0"/>
                </a:spcBef>
              </a:pPr>
              <a:r>
                <a:rPr lang="en-US" b="true" sz="1769">
                  <a:solidFill>
                    <a:srgbClr val="FBF9F1"/>
                  </a:solidFill>
                  <a:latin typeface="Lato Bold"/>
                  <a:ea typeface="Lato Bold"/>
                  <a:cs typeface="Lato Bold"/>
                  <a:sym typeface="Lato Bold"/>
                </a:rPr>
                <a:t> TF-IDF VECTORIZER (TEXT ANALYSIS)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449090" y="1232597"/>
              <a:ext cx="5541789" cy="14500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36191" indent="-168096" lvl="1">
                <a:lnSpc>
                  <a:spcPts val="2180"/>
                </a:lnSpc>
                <a:buFont typeface="Arial"/>
                <a:buChar char="•"/>
              </a:pPr>
              <a:r>
                <a:rPr lang="en-US" sz="1557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Extracts top keywords from UFO comments.</a:t>
              </a:r>
            </a:p>
            <a:p>
              <a:pPr algn="l" marL="336191" indent="-168096" lvl="1">
                <a:lnSpc>
                  <a:spcPts val="218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557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Identifies important terms (e.g., "light", "alien").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3573853" y="5879755"/>
            <a:ext cx="4829976" cy="594313"/>
            <a:chOff x="0" y="0"/>
            <a:chExt cx="1797245" cy="22114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797245" cy="221145"/>
            </a:xfrm>
            <a:custGeom>
              <a:avLst/>
              <a:gdLst/>
              <a:ahLst/>
              <a:cxnLst/>
              <a:rect r="r" b="b" t="t" l="l"/>
              <a:pathLst>
                <a:path h="221145" w="1797245">
                  <a:moveTo>
                    <a:pt x="96173" y="0"/>
                  </a:moveTo>
                  <a:lnTo>
                    <a:pt x="1701071" y="0"/>
                  </a:lnTo>
                  <a:cubicBezTo>
                    <a:pt x="1754186" y="0"/>
                    <a:pt x="1797245" y="43058"/>
                    <a:pt x="1797245" y="96173"/>
                  </a:cubicBezTo>
                  <a:lnTo>
                    <a:pt x="1797245" y="124972"/>
                  </a:lnTo>
                  <a:cubicBezTo>
                    <a:pt x="1797245" y="150478"/>
                    <a:pt x="1787112" y="174940"/>
                    <a:pt x="1769076" y="192976"/>
                  </a:cubicBezTo>
                  <a:cubicBezTo>
                    <a:pt x="1751040" y="211012"/>
                    <a:pt x="1726578" y="221145"/>
                    <a:pt x="1701071" y="221145"/>
                  </a:cubicBezTo>
                  <a:lnTo>
                    <a:pt x="96173" y="221145"/>
                  </a:lnTo>
                  <a:cubicBezTo>
                    <a:pt x="70667" y="221145"/>
                    <a:pt x="46205" y="211012"/>
                    <a:pt x="28169" y="192976"/>
                  </a:cubicBezTo>
                  <a:cubicBezTo>
                    <a:pt x="10133" y="174940"/>
                    <a:pt x="0" y="150478"/>
                    <a:pt x="0" y="124972"/>
                  </a:cubicBezTo>
                  <a:lnTo>
                    <a:pt x="0" y="96173"/>
                  </a:lnTo>
                  <a:cubicBezTo>
                    <a:pt x="0" y="70667"/>
                    <a:pt x="10133" y="46205"/>
                    <a:pt x="28169" y="28169"/>
                  </a:cubicBezTo>
                  <a:cubicBezTo>
                    <a:pt x="46205" y="10133"/>
                    <a:pt x="70667" y="0"/>
                    <a:pt x="96173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anchor="ctr" rtlCol="false" tIns="35956" lIns="35956" bIns="35956" rIns="3595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3573853" y="6611228"/>
            <a:ext cx="4829976" cy="1494917"/>
            <a:chOff x="0" y="0"/>
            <a:chExt cx="1797245" cy="556262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797245" cy="556262"/>
            </a:xfrm>
            <a:custGeom>
              <a:avLst/>
              <a:gdLst/>
              <a:ahLst/>
              <a:cxnLst/>
              <a:rect r="r" b="b" t="t" l="l"/>
              <a:pathLst>
                <a:path h="556262" w="1797245">
                  <a:moveTo>
                    <a:pt x="32058" y="0"/>
                  </a:moveTo>
                  <a:lnTo>
                    <a:pt x="1765187" y="0"/>
                  </a:lnTo>
                  <a:cubicBezTo>
                    <a:pt x="1773689" y="0"/>
                    <a:pt x="1781843" y="3378"/>
                    <a:pt x="1787855" y="9390"/>
                  </a:cubicBezTo>
                  <a:cubicBezTo>
                    <a:pt x="1793867" y="15402"/>
                    <a:pt x="1797245" y="23556"/>
                    <a:pt x="1797245" y="32058"/>
                  </a:cubicBezTo>
                  <a:lnTo>
                    <a:pt x="1797245" y="524204"/>
                  </a:lnTo>
                  <a:cubicBezTo>
                    <a:pt x="1797245" y="532706"/>
                    <a:pt x="1793867" y="540860"/>
                    <a:pt x="1787855" y="546872"/>
                  </a:cubicBezTo>
                  <a:cubicBezTo>
                    <a:pt x="1781843" y="552884"/>
                    <a:pt x="1773689" y="556262"/>
                    <a:pt x="1765187" y="556262"/>
                  </a:cubicBezTo>
                  <a:lnTo>
                    <a:pt x="32058" y="556262"/>
                  </a:lnTo>
                  <a:cubicBezTo>
                    <a:pt x="23556" y="556262"/>
                    <a:pt x="15402" y="552884"/>
                    <a:pt x="9390" y="546872"/>
                  </a:cubicBezTo>
                  <a:cubicBezTo>
                    <a:pt x="3378" y="540860"/>
                    <a:pt x="0" y="532706"/>
                    <a:pt x="0" y="524204"/>
                  </a:cubicBezTo>
                  <a:lnTo>
                    <a:pt x="0" y="32058"/>
                  </a:lnTo>
                  <a:cubicBezTo>
                    <a:pt x="0" y="23556"/>
                    <a:pt x="3378" y="15402"/>
                    <a:pt x="9390" y="9390"/>
                  </a:cubicBezTo>
                  <a:cubicBezTo>
                    <a:pt x="15402" y="3378"/>
                    <a:pt x="23556" y="0"/>
                    <a:pt x="32058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anchor="ctr" rtlCol="false" tIns="35956" lIns="35956" bIns="35956" rIns="3595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4525413" y="6024932"/>
            <a:ext cx="2762275" cy="265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7"/>
              </a:lnSpc>
              <a:spcBef>
                <a:spcPct val="0"/>
              </a:spcBef>
            </a:pPr>
            <a:r>
              <a:rPr lang="en-US" b="true" sz="1519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RANDOM FOREST CLASSIFIER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720939" y="6818378"/>
            <a:ext cx="4535805" cy="1052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2745" indent="-161373" lvl="1">
              <a:lnSpc>
                <a:spcPts val="2092"/>
              </a:lnSpc>
              <a:buFont typeface="Arial"/>
              <a:buChar char="•"/>
            </a:pPr>
            <a:r>
              <a:rPr lang="en-US" sz="1494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Predicts UFO shape (circle, disk, triangle, etc.).</a:t>
            </a:r>
          </a:p>
          <a:p>
            <a:pPr algn="l" marL="322745" indent="-161373" lvl="1">
              <a:lnSpc>
                <a:spcPts val="2092"/>
              </a:lnSpc>
              <a:buFont typeface="Arial"/>
              <a:buChar char="•"/>
            </a:pPr>
            <a:r>
              <a:rPr lang="en-US" sz="1494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Input features: latitude, longitude, year, month, hour, duration, night_flag, shape_complexity.</a:t>
            </a:r>
          </a:p>
          <a:p>
            <a:pPr algn="l" marL="322745" indent="-161373" lvl="1">
              <a:lnSpc>
                <a:spcPts val="2092"/>
              </a:lnSpc>
              <a:spcBef>
                <a:spcPct val="0"/>
              </a:spcBef>
              <a:buFont typeface="Arial"/>
              <a:buChar char="•"/>
            </a:pPr>
            <a:r>
              <a:rPr lang="en-US" sz="1494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Accuracy is calculated on test split.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9951982" y="5879755"/>
            <a:ext cx="4829976" cy="594313"/>
            <a:chOff x="0" y="0"/>
            <a:chExt cx="1797245" cy="22114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797245" cy="221145"/>
            </a:xfrm>
            <a:custGeom>
              <a:avLst/>
              <a:gdLst/>
              <a:ahLst/>
              <a:cxnLst/>
              <a:rect r="r" b="b" t="t" l="l"/>
              <a:pathLst>
                <a:path h="221145" w="1797245">
                  <a:moveTo>
                    <a:pt x="96173" y="0"/>
                  </a:moveTo>
                  <a:lnTo>
                    <a:pt x="1701071" y="0"/>
                  </a:lnTo>
                  <a:cubicBezTo>
                    <a:pt x="1754186" y="0"/>
                    <a:pt x="1797245" y="43058"/>
                    <a:pt x="1797245" y="96173"/>
                  </a:cubicBezTo>
                  <a:lnTo>
                    <a:pt x="1797245" y="124972"/>
                  </a:lnTo>
                  <a:cubicBezTo>
                    <a:pt x="1797245" y="150478"/>
                    <a:pt x="1787112" y="174940"/>
                    <a:pt x="1769076" y="192976"/>
                  </a:cubicBezTo>
                  <a:cubicBezTo>
                    <a:pt x="1751040" y="211012"/>
                    <a:pt x="1726578" y="221145"/>
                    <a:pt x="1701071" y="221145"/>
                  </a:cubicBezTo>
                  <a:lnTo>
                    <a:pt x="96173" y="221145"/>
                  </a:lnTo>
                  <a:cubicBezTo>
                    <a:pt x="70667" y="221145"/>
                    <a:pt x="46205" y="211012"/>
                    <a:pt x="28169" y="192976"/>
                  </a:cubicBezTo>
                  <a:cubicBezTo>
                    <a:pt x="10133" y="174940"/>
                    <a:pt x="0" y="150478"/>
                    <a:pt x="0" y="124972"/>
                  </a:cubicBezTo>
                  <a:lnTo>
                    <a:pt x="0" y="96173"/>
                  </a:lnTo>
                  <a:cubicBezTo>
                    <a:pt x="0" y="70667"/>
                    <a:pt x="10133" y="46205"/>
                    <a:pt x="28169" y="28169"/>
                  </a:cubicBezTo>
                  <a:cubicBezTo>
                    <a:pt x="46205" y="10133"/>
                    <a:pt x="70667" y="0"/>
                    <a:pt x="96173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anchor="ctr" rtlCol="false" tIns="35956" lIns="35956" bIns="35956" rIns="3595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9951982" y="6611228"/>
            <a:ext cx="4829976" cy="1494917"/>
            <a:chOff x="0" y="0"/>
            <a:chExt cx="1797245" cy="556262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797245" cy="556262"/>
            </a:xfrm>
            <a:custGeom>
              <a:avLst/>
              <a:gdLst/>
              <a:ahLst/>
              <a:cxnLst/>
              <a:rect r="r" b="b" t="t" l="l"/>
              <a:pathLst>
                <a:path h="556262" w="1797245">
                  <a:moveTo>
                    <a:pt x="32058" y="0"/>
                  </a:moveTo>
                  <a:lnTo>
                    <a:pt x="1765187" y="0"/>
                  </a:lnTo>
                  <a:cubicBezTo>
                    <a:pt x="1773689" y="0"/>
                    <a:pt x="1781843" y="3378"/>
                    <a:pt x="1787855" y="9390"/>
                  </a:cubicBezTo>
                  <a:cubicBezTo>
                    <a:pt x="1793867" y="15402"/>
                    <a:pt x="1797245" y="23556"/>
                    <a:pt x="1797245" y="32058"/>
                  </a:cubicBezTo>
                  <a:lnTo>
                    <a:pt x="1797245" y="524204"/>
                  </a:lnTo>
                  <a:cubicBezTo>
                    <a:pt x="1797245" y="532706"/>
                    <a:pt x="1793867" y="540860"/>
                    <a:pt x="1787855" y="546872"/>
                  </a:cubicBezTo>
                  <a:cubicBezTo>
                    <a:pt x="1781843" y="552884"/>
                    <a:pt x="1773689" y="556262"/>
                    <a:pt x="1765187" y="556262"/>
                  </a:cubicBezTo>
                  <a:lnTo>
                    <a:pt x="32058" y="556262"/>
                  </a:lnTo>
                  <a:cubicBezTo>
                    <a:pt x="23556" y="556262"/>
                    <a:pt x="15402" y="552884"/>
                    <a:pt x="9390" y="546872"/>
                  </a:cubicBezTo>
                  <a:cubicBezTo>
                    <a:pt x="3378" y="540860"/>
                    <a:pt x="0" y="532706"/>
                    <a:pt x="0" y="524204"/>
                  </a:cubicBezTo>
                  <a:lnTo>
                    <a:pt x="0" y="32058"/>
                  </a:lnTo>
                  <a:cubicBezTo>
                    <a:pt x="0" y="23556"/>
                    <a:pt x="3378" y="15402"/>
                    <a:pt x="9390" y="9390"/>
                  </a:cubicBezTo>
                  <a:cubicBezTo>
                    <a:pt x="15402" y="3378"/>
                    <a:pt x="23556" y="0"/>
                    <a:pt x="32058" y="0"/>
                  </a:cubicBezTo>
                  <a:close/>
                </a:path>
              </a:pathLst>
            </a:custGeom>
            <a:solidFill>
              <a:srgbClr val="FBF9F1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anchor="ctr" rtlCol="false" tIns="35956" lIns="35956" bIns="35956" rIns="35956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11493917" y="6024932"/>
            <a:ext cx="4346841" cy="265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7"/>
              </a:lnSpc>
              <a:spcBef>
                <a:spcPct val="0"/>
              </a:spcBef>
            </a:pPr>
            <a:r>
              <a:rPr lang="en-US" b="true" sz="1519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 SHAPE PREDICTION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099067" y="6818378"/>
            <a:ext cx="4535805" cy="1052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2745" indent="-161373" lvl="1">
              <a:lnSpc>
                <a:spcPts val="2092"/>
              </a:lnSpc>
              <a:buFont typeface="Arial"/>
              <a:buChar char="•"/>
            </a:pPr>
            <a:r>
              <a:rPr lang="en-US" sz="1494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Trains a RandomForestClassifier to predict shape.</a:t>
            </a:r>
          </a:p>
          <a:p>
            <a:pPr algn="l" marL="322745" indent="-161373" lvl="1">
              <a:lnSpc>
                <a:spcPts val="2092"/>
              </a:lnSpc>
              <a:buFont typeface="Arial"/>
              <a:buChar char="•"/>
            </a:pPr>
            <a:r>
              <a:rPr lang="en-US" sz="1494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Uses handpicked features.</a:t>
            </a:r>
          </a:p>
          <a:p>
            <a:pPr algn="l" marL="322745" indent="-161373" lvl="1">
              <a:lnSpc>
                <a:spcPts val="2092"/>
              </a:lnSpc>
              <a:spcBef>
                <a:spcPct val="0"/>
              </a:spcBef>
              <a:buFont typeface="Arial"/>
              <a:buChar char="•"/>
            </a:pPr>
            <a:r>
              <a:rPr lang="en-US" sz="1494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Encodes target variable and shows model accuracy.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6626729">
            <a:off x="-8130685" y="1817905"/>
            <a:ext cx="12221289" cy="8822969"/>
          </a:xfrm>
          <a:custGeom>
            <a:avLst/>
            <a:gdLst/>
            <a:ahLst/>
            <a:cxnLst/>
            <a:rect r="r" b="b" t="t" l="l"/>
            <a:pathLst>
              <a:path h="8822969" w="12221289">
                <a:moveTo>
                  <a:pt x="12221289" y="0"/>
                </a:moveTo>
                <a:lnTo>
                  <a:pt x="0" y="0"/>
                </a:lnTo>
                <a:lnTo>
                  <a:pt x="0" y="8822968"/>
                </a:lnTo>
                <a:lnTo>
                  <a:pt x="12221289" y="8822968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03982" y="1301104"/>
            <a:ext cx="15712271" cy="838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7"/>
              </a:lnSpc>
            </a:pPr>
            <a:r>
              <a:rPr lang="en-US" sz="196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Objective</a:t>
            </a:r>
          </a:p>
          <a:p>
            <a:pPr algn="l">
              <a:lnSpc>
                <a:spcPts val="2757"/>
              </a:lnSpc>
            </a:pPr>
          </a:p>
          <a:p>
            <a:pPr algn="l" marL="425302" indent="-212651" lvl="1">
              <a:lnSpc>
                <a:spcPts val="2757"/>
              </a:lnSpc>
              <a:buFont typeface="Arial"/>
              <a:buChar char="•"/>
            </a:pPr>
            <a:r>
              <a:rPr lang="en-US" sz="196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My role was to create new, informative features from the existing raw data to improve the performance of our subsequent analyses and models.</a:t>
            </a:r>
          </a:p>
          <a:p>
            <a:pPr algn="l">
              <a:lnSpc>
                <a:spcPts val="2757"/>
              </a:lnSpc>
            </a:pPr>
          </a:p>
          <a:p>
            <a:pPr algn="l">
              <a:lnSpc>
                <a:spcPts val="2757"/>
              </a:lnSpc>
            </a:pPr>
            <a:r>
              <a:rPr lang="en-US" sz="196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Features Created</a:t>
            </a:r>
          </a:p>
          <a:p>
            <a:pPr algn="l">
              <a:lnSpc>
                <a:spcPts val="2757"/>
              </a:lnSpc>
            </a:pPr>
          </a:p>
          <a:p>
            <a:pPr algn="l" marL="425302" indent="-212651" lvl="1">
              <a:lnSpc>
                <a:spcPts val="2757"/>
              </a:lnSpc>
              <a:buFont typeface="Arial"/>
              <a:buChar char="•"/>
            </a:pPr>
            <a:r>
              <a:rPr lang="en-US" sz="196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Seasonal Data: We categorized sightings into seasons (Winter, Summer, etc.) based on the month, helping to analyze seasonal patterns.</a:t>
            </a:r>
          </a:p>
          <a:p>
            <a:pPr algn="l" marL="425302" indent="-212651" lvl="1">
              <a:lnSpc>
                <a:spcPts val="2757"/>
              </a:lnSpc>
              <a:buFont typeface="Arial"/>
              <a:buChar char="•"/>
            </a:pPr>
            <a:r>
              <a:rPr lang="en-US" sz="196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Night Flag: A binary flag (1 or 0) was created to identify sightings that occurred between 8 PM and 5 AM, as a significant number of reports happen at night.</a:t>
            </a:r>
          </a:p>
          <a:p>
            <a:pPr algn="l" marL="425302" indent="-212651" lvl="1">
              <a:lnSpc>
                <a:spcPts val="2757"/>
              </a:lnSpc>
              <a:buFont typeface="Arial"/>
              <a:buChar char="•"/>
            </a:pPr>
            <a:r>
              <a:rPr lang="en-US" sz="196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Shape Complexity Score: We assigned a score to each UFO shape, distinguishing between simple shapes (e.g., circle, light) and complex ones (e.g., triangle, formation).</a:t>
            </a:r>
          </a:p>
          <a:p>
            <a:pPr algn="l" marL="425302" indent="-212651" lvl="1">
              <a:lnSpc>
                <a:spcPts val="2757"/>
              </a:lnSpc>
              <a:buFont typeface="Arial"/>
              <a:buChar char="•"/>
            </a:pPr>
            <a:r>
              <a:rPr lang="en-US" sz="196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</a:t>
            </a:r>
            <a:r>
              <a:rPr lang="en-US" sz="196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istance to Area 51: Using the Haversine formula, we calculated the distance of each sighting from Area 51, a known hotspot.</a:t>
            </a:r>
          </a:p>
          <a:p>
            <a:pPr algn="l" marL="425302" indent="-212651" lvl="1">
              <a:lnSpc>
                <a:spcPts val="2757"/>
              </a:lnSpc>
              <a:buFont typeface="Arial"/>
              <a:buChar char="•"/>
            </a:pPr>
            <a:r>
              <a:rPr lang="en-US" sz="196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en-US" sz="196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erie Factor: This was a custom score based on the presence of specific keywords (alien, abduction) in the comments combined with a long duration, to highlight particularly unusual encounters.</a:t>
            </a:r>
          </a:p>
          <a:p>
            <a:pPr algn="l">
              <a:lnSpc>
                <a:spcPts val="2757"/>
              </a:lnSpc>
            </a:pPr>
          </a:p>
          <a:p>
            <a:pPr algn="l">
              <a:lnSpc>
                <a:spcPts val="2757"/>
              </a:lnSpc>
            </a:pPr>
            <a:r>
              <a:rPr lang="en-US" sz="196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Challenges</a:t>
            </a:r>
          </a:p>
          <a:p>
            <a:pPr algn="l">
              <a:lnSpc>
                <a:spcPts val="2757"/>
              </a:lnSpc>
            </a:pPr>
          </a:p>
          <a:p>
            <a:pPr algn="l" marL="425302" indent="-212651" lvl="1">
              <a:lnSpc>
                <a:spcPts val="2757"/>
              </a:lnSpc>
              <a:buFont typeface="Arial"/>
              <a:buChar char="•"/>
            </a:pPr>
            <a:r>
              <a:rPr lang="en-US" sz="196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Incomplete Data: Some records w</a:t>
            </a:r>
            <a:r>
              <a:rPr lang="en-US" sz="196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ere missing latitude and longitude data, which made calculating the distance from Area 51 impossible for those rows.</a:t>
            </a:r>
          </a:p>
          <a:p>
            <a:pPr algn="l" marL="425302" indent="-212651" lvl="1">
              <a:lnSpc>
                <a:spcPts val="2757"/>
              </a:lnSpc>
              <a:buFont typeface="Arial"/>
              <a:buChar char="•"/>
            </a:pPr>
            <a:r>
              <a:rPr lang="en-US" sz="196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Subjectivity: Defining and scoring shape complexity required making subjective decisions.</a:t>
            </a:r>
          </a:p>
          <a:p>
            <a:pPr algn="l" marL="425302" indent="-212651" lvl="1">
              <a:lnSpc>
                <a:spcPts val="2757"/>
              </a:lnSpc>
              <a:buFont typeface="Arial"/>
              <a:buChar char="•"/>
            </a:pPr>
            <a:r>
              <a:rPr lang="en-US" sz="196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Tim</a:t>
            </a:r>
            <a:r>
              <a:rPr lang="en-US" sz="196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 Zones: We faced challenges in standardizing the night flag due to inconsistencies and a lack of specific time zone information in the raw data.</a:t>
            </a:r>
          </a:p>
          <a:p>
            <a:pPr algn="l" marL="425302" indent="-212651" lvl="1">
              <a:lnSpc>
                <a:spcPts val="2757"/>
              </a:lnSpc>
              <a:buFont typeface="Arial"/>
              <a:buChar char="•"/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4077432" y="183021"/>
            <a:ext cx="9870683" cy="98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FEATURE-ENGINEERING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6626729">
            <a:off x="-8130685" y="1817905"/>
            <a:ext cx="12221289" cy="8822969"/>
          </a:xfrm>
          <a:custGeom>
            <a:avLst/>
            <a:gdLst/>
            <a:ahLst/>
            <a:cxnLst/>
            <a:rect r="r" b="b" t="t" l="l"/>
            <a:pathLst>
              <a:path h="8822969" w="12221289">
                <a:moveTo>
                  <a:pt x="12221289" y="0"/>
                </a:moveTo>
                <a:lnTo>
                  <a:pt x="0" y="0"/>
                </a:lnTo>
                <a:lnTo>
                  <a:pt x="0" y="8822968"/>
                </a:lnTo>
                <a:lnTo>
                  <a:pt x="12221289" y="8822968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46150" y="1312707"/>
            <a:ext cx="15276391" cy="7945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2357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Methodology</a:t>
            </a:r>
          </a:p>
          <a:p>
            <a:pPr algn="l">
              <a:lnSpc>
                <a:spcPts val="3300"/>
              </a:lnSpc>
            </a:pPr>
          </a:p>
          <a:p>
            <a:pPr algn="l" marL="508924" indent="-254462" lvl="1">
              <a:lnSpc>
                <a:spcPts val="3300"/>
              </a:lnSpc>
              <a:buFont typeface="Arial"/>
              <a:buChar char="•"/>
            </a:pPr>
            <a:r>
              <a:rPr lang="en-US" sz="2357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K-Means: We used this method to divide the data into a fixed number of clusters. This was effective for getting a clear picture of general hotspot areas.</a:t>
            </a:r>
          </a:p>
          <a:p>
            <a:pPr algn="l" marL="508924" indent="-254462" lvl="1">
              <a:lnSpc>
                <a:spcPts val="3300"/>
              </a:lnSpc>
              <a:buFont typeface="Arial"/>
              <a:buChar char="•"/>
            </a:pPr>
            <a:r>
              <a:rPr lang="en-US" sz="2357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DBSCAN: This technique was used to automatically detect dense clusters and identify individual outliers, giving us more granular insight into sighting patterns.</a:t>
            </a:r>
          </a:p>
          <a:p>
            <a:pPr algn="l">
              <a:lnSpc>
                <a:spcPts val="3300"/>
              </a:lnSpc>
            </a:pPr>
          </a:p>
          <a:p>
            <a:pPr algn="l">
              <a:lnSpc>
                <a:spcPts val="3300"/>
              </a:lnSpc>
            </a:pPr>
            <a:r>
              <a:rPr lang="en-US" sz="2357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Visualization &amp; Findings</a:t>
            </a:r>
          </a:p>
          <a:p>
            <a:pPr algn="l">
              <a:lnSpc>
                <a:spcPts val="3300"/>
              </a:lnSpc>
            </a:pPr>
          </a:p>
          <a:p>
            <a:pPr algn="l" marL="508924" indent="-254462" lvl="1">
              <a:lnSpc>
                <a:spcPts val="3300"/>
              </a:lnSpc>
              <a:buFont typeface="Arial"/>
              <a:buChar char="•"/>
            </a:pPr>
            <a:r>
              <a:rPr lang="en-US" sz="2357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We successfully visualized the clustered hotspots using Folium maps and heatmaps.</a:t>
            </a:r>
          </a:p>
          <a:p>
            <a:pPr algn="l" marL="508924" indent="-254462" lvl="1">
              <a:lnSpc>
                <a:spcPts val="3300"/>
              </a:lnSpc>
              <a:buFont typeface="Arial"/>
              <a:buChar char="•"/>
            </a:pPr>
            <a:r>
              <a:rPr lang="en-US" sz="2357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The results clearly showed high concentrations of UFO sightings in key areas such as California, Arizona, and the vicinity of Area 51.</a:t>
            </a:r>
          </a:p>
          <a:p>
            <a:pPr algn="l">
              <a:lnSpc>
                <a:spcPts val="3300"/>
              </a:lnSpc>
            </a:pPr>
          </a:p>
          <a:p>
            <a:pPr algn="l">
              <a:lnSpc>
                <a:spcPts val="3300"/>
              </a:lnSpc>
            </a:pPr>
            <a:r>
              <a:rPr lang="en-US" sz="2357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Challenges</a:t>
            </a:r>
          </a:p>
          <a:p>
            <a:pPr algn="l">
              <a:lnSpc>
                <a:spcPts val="3300"/>
              </a:lnSpc>
            </a:pPr>
          </a:p>
          <a:p>
            <a:pPr algn="l" marL="508924" indent="-254462" lvl="1">
              <a:lnSpc>
                <a:spcPts val="3300"/>
              </a:lnSpc>
              <a:buFont typeface="Arial"/>
              <a:buChar char="•"/>
            </a:pPr>
            <a:r>
              <a:rPr lang="en-US" sz="2357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K-Means: A key challenge w</a:t>
            </a:r>
            <a:r>
              <a:rPr lang="en-US" sz="2357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as determining the optimal number of clusters, or 'k', for the best results.</a:t>
            </a:r>
          </a:p>
          <a:p>
            <a:pPr algn="l" marL="508924" indent="-254462" lvl="1">
              <a:lnSpc>
                <a:spcPts val="3300"/>
              </a:lnSpc>
              <a:buFont typeface="Arial"/>
              <a:buChar char="•"/>
            </a:pPr>
            <a:r>
              <a:rPr lang="en-US" sz="2357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DBSCAN: We had to carefully tune parameters (eps and min_samples) to ensure meaningful cluster formation.</a:t>
            </a:r>
          </a:p>
          <a:p>
            <a:pPr algn="l" marL="508924" indent="-254462" lvl="1">
              <a:lnSpc>
                <a:spcPts val="3300"/>
              </a:lnSpc>
              <a:buFont typeface="Arial"/>
              <a:buChar char="•"/>
            </a:pPr>
            <a:r>
              <a:rPr lang="en-US" sz="2357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Performance: The sheer volume of data points (lakhs) slowed down our dashboard, which we mitigated by using data sampling.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77432" y="183021"/>
            <a:ext cx="9870683" cy="98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K-MEANS &amp; DBSCAN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DAGxoiqKu7U</dc:identifier>
  <dcterms:modified xsi:type="dcterms:W3CDTF">2011-08-01T06:04:30Z</dcterms:modified>
  <cp:revision>1</cp:revision>
  <dc:title>NUFORC UFO Geo-Temporal Analysis</dc:title>
</cp:coreProperties>
</file>